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8" r:id="rId2"/>
    <p:sldId id="256" r:id="rId3"/>
    <p:sldId id="726" r:id="rId4"/>
    <p:sldId id="715" r:id="rId5"/>
    <p:sldId id="717" r:id="rId6"/>
    <p:sldId id="732" r:id="rId7"/>
    <p:sldId id="718" r:id="rId8"/>
    <p:sldId id="721" r:id="rId9"/>
    <p:sldId id="728" r:id="rId10"/>
    <p:sldId id="727" r:id="rId11"/>
    <p:sldId id="729" r:id="rId12"/>
    <p:sldId id="730" r:id="rId13"/>
    <p:sldId id="731" r:id="rId14"/>
    <p:sldId id="700" r:id="rId15"/>
    <p:sldId id="724" r:id="rId16"/>
    <p:sldId id="714" r:id="rId17"/>
    <p:sldId id="766" r:id="rId18"/>
    <p:sldId id="769" r:id="rId19"/>
    <p:sldId id="768" r:id="rId20"/>
    <p:sldId id="767" r:id="rId21"/>
    <p:sldId id="770" r:id="rId22"/>
    <p:sldId id="771" r:id="rId23"/>
    <p:sldId id="772" r:id="rId24"/>
    <p:sldId id="776" r:id="rId25"/>
    <p:sldId id="775" r:id="rId26"/>
    <p:sldId id="774" r:id="rId27"/>
    <p:sldId id="773" r:id="rId28"/>
    <p:sldId id="778" r:id="rId29"/>
    <p:sldId id="780" r:id="rId30"/>
    <p:sldId id="779" r:id="rId31"/>
    <p:sldId id="781" r:id="rId32"/>
    <p:sldId id="782" r:id="rId33"/>
    <p:sldId id="783" r:id="rId34"/>
    <p:sldId id="751" r:id="rId35"/>
    <p:sldId id="752" r:id="rId36"/>
    <p:sldId id="754" r:id="rId37"/>
    <p:sldId id="755" r:id="rId38"/>
    <p:sldId id="750" r:id="rId39"/>
    <p:sldId id="763" r:id="rId40"/>
    <p:sldId id="764" r:id="rId41"/>
    <p:sldId id="765" r:id="rId42"/>
    <p:sldId id="762" r:id="rId43"/>
    <p:sldId id="74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52" autoAdjust="0"/>
    <p:restoredTop sz="94660"/>
  </p:normalViewPr>
  <p:slideViewPr>
    <p:cSldViewPr snapToGrid="0">
      <p:cViewPr varScale="1">
        <p:scale>
          <a:sx n="77" d="100"/>
          <a:sy n="77" d="100"/>
        </p:scale>
        <p:origin x="120"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34753F-018B-4BCB-B1E2-4464C0075A54}"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372096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34753F-018B-4BCB-B1E2-4464C0075A54}"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25703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34753F-018B-4BCB-B1E2-4464C0075A54}"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53251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34753F-018B-4BCB-B1E2-4464C0075A54}"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1500870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34753F-018B-4BCB-B1E2-4464C0075A54}"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40036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34753F-018B-4BCB-B1E2-4464C0075A54}"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87277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34753F-018B-4BCB-B1E2-4464C0075A54}" type="datetimeFigureOut">
              <a:rPr lang="en-US" smtClean="0"/>
              <a:t>10/9/2025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42128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34753F-018B-4BCB-B1E2-4464C0075A54}" type="datetimeFigureOut">
              <a:rPr lang="en-US" smtClean="0"/>
              <a:t>10/9/2025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261430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4753F-018B-4BCB-B1E2-4464C0075A54}" type="datetimeFigureOut">
              <a:rPr lang="en-US" smtClean="0"/>
              <a:t>10/9/2025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425725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34753F-018B-4BCB-B1E2-4464C0075A54}"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75694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34753F-018B-4BCB-B1E2-4464C0075A54}"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FDFD5-E7AE-4128-AC5F-F72F0FB5CAC5}" type="slidenum">
              <a:rPr lang="en-US" smtClean="0"/>
              <a:t>‹#›</a:t>
            </a:fld>
            <a:endParaRPr lang="en-US"/>
          </a:p>
        </p:txBody>
      </p:sp>
    </p:spTree>
    <p:extLst>
      <p:ext uri="{BB962C8B-B14F-4D97-AF65-F5344CB8AC3E}">
        <p14:creationId xmlns:p14="http://schemas.microsoft.com/office/powerpoint/2010/main" val="331922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4753F-018B-4BCB-B1E2-4464C0075A54}" type="datetimeFigureOut">
              <a:rPr lang="en-US" smtClean="0"/>
              <a:t>10/9/2025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FDFD5-E7AE-4128-AC5F-F72F0FB5CAC5}" type="slidenum">
              <a:rPr lang="en-US" smtClean="0"/>
              <a:t>‹#›</a:t>
            </a:fld>
            <a:endParaRPr lang="en-US"/>
          </a:p>
        </p:txBody>
      </p:sp>
    </p:spTree>
    <p:extLst>
      <p:ext uri="{BB962C8B-B14F-4D97-AF65-F5344CB8AC3E}">
        <p14:creationId xmlns:p14="http://schemas.microsoft.com/office/powerpoint/2010/main" val="2037515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hingspeak.com/"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thingspeak.com/"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89;p1"/>
          <p:cNvPicPr preferRelativeResize="0"/>
          <p:nvPr/>
        </p:nvPicPr>
        <p:blipFill rotWithShape="1">
          <a:blip r:embed="rId2">
            <a:alphaModFix/>
          </a:blip>
          <a:srcRect/>
          <a:stretch/>
        </p:blipFill>
        <p:spPr>
          <a:xfrm>
            <a:off x="9575800" y="355734"/>
            <a:ext cx="2197100" cy="1384166"/>
          </a:xfrm>
          <a:prstGeom prst="rect">
            <a:avLst/>
          </a:prstGeom>
          <a:noFill/>
          <a:ln>
            <a:noFill/>
          </a:ln>
        </p:spPr>
      </p:pic>
      <p:pic>
        <p:nvPicPr>
          <p:cNvPr id="3" name="Google Shape;91;p1"/>
          <p:cNvPicPr preferRelativeResize="0"/>
          <p:nvPr/>
        </p:nvPicPr>
        <p:blipFill rotWithShape="1">
          <a:blip r:embed="rId3">
            <a:alphaModFix/>
          </a:blip>
          <a:srcRect/>
          <a:stretch/>
        </p:blipFill>
        <p:spPr>
          <a:xfrm>
            <a:off x="5266940" y="307619"/>
            <a:ext cx="1603760" cy="1563314"/>
          </a:xfrm>
          <a:prstGeom prst="rect">
            <a:avLst/>
          </a:prstGeom>
          <a:noFill/>
          <a:ln>
            <a:noFill/>
          </a:ln>
        </p:spPr>
      </p:pic>
      <p:pic>
        <p:nvPicPr>
          <p:cNvPr id="4" name="Google Shape;90;p1"/>
          <p:cNvPicPr preferRelativeResize="0"/>
          <p:nvPr/>
        </p:nvPicPr>
        <p:blipFill rotWithShape="1">
          <a:blip r:embed="rId4">
            <a:alphaModFix/>
          </a:blip>
          <a:srcRect/>
          <a:stretch/>
        </p:blipFill>
        <p:spPr>
          <a:xfrm>
            <a:off x="449235" y="355734"/>
            <a:ext cx="1781536" cy="1515199"/>
          </a:xfrm>
          <a:prstGeom prst="rect">
            <a:avLst/>
          </a:prstGeom>
          <a:noFill/>
          <a:ln>
            <a:noFill/>
          </a:ln>
        </p:spPr>
      </p:pic>
      <p:sp>
        <p:nvSpPr>
          <p:cNvPr id="5" name="Rectangle 4"/>
          <p:cNvSpPr/>
          <p:nvPr/>
        </p:nvSpPr>
        <p:spPr>
          <a:xfrm>
            <a:off x="2641600" y="2193525"/>
            <a:ext cx="7112000" cy="1292662"/>
          </a:xfrm>
          <a:prstGeom prst="rect">
            <a:avLst/>
          </a:prstGeom>
        </p:spPr>
        <p:txBody>
          <a:bodyPr wrap="square">
            <a:spAutoFit/>
          </a:bodyPr>
          <a:lstStyle/>
          <a:p>
            <a:pPr algn="ctr"/>
            <a:r>
              <a:rPr lang="en-US" sz="6000" b="1" dirty="0">
                <a:solidFill>
                  <a:srgbClr val="00B050"/>
                </a:solidFill>
                <a:effectLst>
                  <a:outerShdw blurRad="38100" dist="38100" dir="2700000" algn="tl">
                    <a:srgbClr val="000000">
                      <a:alpha val="43137"/>
                    </a:srgbClr>
                  </a:outerShdw>
                </a:effectLst>
                <a:latin typeface="Arial Black" panose="020B0A04020102020204" pitchFamily="34" charset="0"/>
                <a:ea typeface="Bookman Old Style"/>
                <a:cs typeface="Bookman Old Style"/>
                <a:sym typeface="Bookman Old Style"/>
              </a:rPr>
              <a:t>Naan </a:t>
            </a:r>
            <a:r>
              <a:rPr lang="en-US" sz="6000" b="1" dirty="0" err="1" smtClean="0">
                <a:solidFill>
                  <a:srgbClr val="00B050"/>
                </a:solidFill>
                <a:effectLst>
                  <a:outerShdw blurRad="38100" dist="38100" dir="2700000" algn="tl">
                    <a:srgbClr val="000000">
                      <a:alpha val="43137"/>
                    </a:srgbClr>
                  </a:outerShdw>
                </a:effectLst>
                <a:latin typeface="Arial Black" panose="020B0A04020102020204" pitchFamily="34" charset="0"/>
                <a:ea typeface="Bookman Old Style"/>
                <a:cs typeface="Bookman Old Style"/>
                <a:sym typeface="Bookman Old Style"/>
              </a:rPr>
              <a:t>Mudhalvan</a:t>
            </a:r>
            <a:r>
              <a:rPr lang="en-US" sz="2400" b="1" dirty="0">
                <a:solidFill>
                  <a:srgbClr val="00B0F0"/>
                </a:solidFill>
                <a:latin typeface="Bookman Old Style"/>
                <a:ea typeface="Bookman Old Style"/>
                <a:cs typeface="Bookman Old Style"/>
                <a:sym typeface="Bookman Old Style"/>
              </a:rPr>
              <a:t/>
            </a:r>
            <a:br>
              <a:rPr lang="en-US" sz="2400" b="1" dirty="0">
                <a:solidFill>
                  <a:srgbClr val="00B0F0"/>
                </a:solidFill>
                <a:latin typeface="Bookman Old Style"/>
                <a:ea typeface="Bookman Old Style"/>
                <a:cs typeface="Bookman Old Style"/>
                <a:sym typeface="Bookman Old Style"/>
              </a:rPr>
            </a:br>
            <a:endParaRPr lang="en-US" dirty="0"/>
          </a:p>
        </p:txBody>
      </p:sp>
      <p:sp>
        <p:nvSpPr>
          <p:cNvPr id="6" name="Rectangle 5"/>
          <p:cNvSpPr/>
          <p:nvPr/>
        </p:nvSpPr>
        <p:spPr>
          <a:xfrm>
            <a:off x="1692232" y="3536434"/>
            <a:ext cx="8807539" cy="923330"/>
          </a:xfrm>
          <a:prstGeom prst="rect">
            <a:avLst/>
          </a:prstGeom>
        </p:spPr>
        <p:txBody>
          <a:bodyPr wrap="none">
            <a:spAutoFit/>
          </a:bodyPr>
          <a:lstStyle/>
          <a:p>
            <a:pPr algn="ctr"/>
            <a:r>
              <a:rPr lang="en-US" sz="5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Industrial </a:t>
            </a:r>
            <a:r>
              <a:rPr lang="en-US" sz="5400" b="1" dirty="0" err="1">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IoT</a:t>
            </a:r>
            <a:r>
              <a:rPr lang="en-US" sz="5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sym typeface="Bookman Old Style"/>
              </a:rPr>
              <a:t> and Industry 4.0</a:t>
            </a:r>
            <a:endParaRPr lang="en-US" sz="5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93;p1"/>
          <p:cNvSpPr txBox="1"/>
          <p:nvPr/>
        </p:nvSpPr>
        <p:spPr>
          <a:xfrm>
            <a:off x="2641600" y="5852920"/>
            <a:ext cx="75184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3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Coimbatore</a:t>
            </a:r>
            <a:endParaRPr sz="3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Tree>
    <p:extLst>
      <p:ext uri="{BB962C8B-B14F-4D97-AF65-F5344CB8AC3E}">
        <p14:creationId xmlns:p14="http://schemas.microsoft.com/office/powerpoint/2010/main" val="392805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20039" y="106125"/>
            <a:ext cx="1193661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Data Visualization and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err="1" smtClean="0">
                <a:ln>
                  <a:noFill/>
                </a:ln>
                <a:solidFill>
                  <a:schemeClr val="tx1"/>
                </a:solidFill>
                <a:effectLst/>
              </a:rPr>
              <a:t>ThingSpeak</a:t>
            </a:r>
            <a:r>
              <a:rPr kumimoji="0" lang="en-US" altLang="en-US" sz="2400" b="0" i="0" u="none" strike="noStrike" cap="none" normalizeH="0" baseline="0" dirty="0" smtClean="0">
                <a:ln>
                  <a:noFill/>
                </a:ln>
                <a:solidFill>
                  <a:schemeClr val="tx1"/>
                </a:solidFill>
                <a:effectLst/>
              </a:rPr>
              <a:t> offers built-in charts, gauges, and geographic maps. These provide instant visual feedback and easy monitoring of trends and events.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You can customize visualizations using MATLAB Visualizations App, or embed widgets in external sites/tools.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Automated data actions and triggers: React Apps and </a:t>
            </a:r>
            <a:r>
              <a:rPr kumimoji="0" lang="en-US" altLang="en-US" sz="2400" b="0" i="0" u="none" strike="noStrike" cap="none" normalizeH="0" baseline="0" dirty="0" err="1" smtClean="0">
                <a:ln>
                  <a:noFill/>
                </a:ln>
                <a:solidFill>
                  <a:schemeClr val="tx1"/>
                </a:solidFill>
                <a:effectLst/>
              </a:rPr>
              <a:t>TimeControl</a:t>
            </a:r>
            <a:r>
              <a:rPr kumimoji="0" lang="en-US" altLang="en-US" sz="2400" b="0" i="0" u="none" strike="noStrike" cap="none" normalizeH="0" baseline="0" dirty="0" smtClean="0">
                <a:ln>
                  <a:noFill/>
                </a:ln>
                <a:solidFill>
                  <a:schemeClr val="tx1"/>
                </a:solidFill>
                <a:effectLst/>
              </a:rPr>
              <a:t> Apps let you set up automatic responses.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For example, send alerts, log events, or change device operation based on condition rules.</a:t>
            </a:r>
          </a:p>
        </p:txBody>
      </p:sp>
    </p:spTree>
    <p:extLst>
      <p:ext uri="{BB962C8B-B14F-4D97-AF65-F5344CB8AC3E}">
        <p14:creationId xmlns:p14="http://schemas.microsoft.com/office/powerpoint/2010/main" val="194023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7054" y="58252"/>
            <a:ext cx="1193661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API Integration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REST API: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Simple HTTP requests to send (update) or receive (read) data. Supports query parameters for field values and location.</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MQTT API: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For devices needing publish/subscribe message-based communication.</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Cloud integrations: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Forward data from </a:t>
            </a:r>
            <a:r>
              <a:rPr kumimoji="0" lang="en-US" altLang="en-US" sz="2400" b="0" i="0" u="none" strike="noStrike" cap="none" normalizeH="0" baseline="0" dirty="0" err="1" smtClean="0">
                <a:ln>
                  <a:noFill/>
                </a:ln>
                <a:solidFill>
                  <a:schemeClr val="tx1"/>
                </a:solidFill>
                <a:effectLst/>
              </a:rPr>
              <a:t>LoRaWAN</a:t>
            </a:r>
            <a:r>
              <a:rPr kumimoji="0" lang="en-US" altLang="en-US" sz="2400" b="0" i="0" u="none" strike="noStrike" cap="none" normalizeH="0" baseline="0" dirty="0" smtClean="0">
                <a:ln>
                  <a:noFill/>
                </a:ln>
                <a:solidFill>
                  <a:schemeClr val="tx1"/>
                </a:solidFill>
                <a:effectLst/>
              </a:rPr>
              <a:t>, Particle, The Things Network, and other platforms using bridge tools.</a:t>
            </a:r>
          </a:p>
        </p:txBody>
      </p:sp>
    </p:spTree>
    <p:extLst>
      <p:ext uri="{BB962C8B-B14F-4D97-AF65-F5344CB8AC3E}">
        <p14:creationId xmlns:p14="http://schemas.microsoft.com/office/powerpoint/2010/main" val="4103503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32565" y="80703"/>
            <a:ext cx="1193661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Security and Access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Every channel has independent Write and Read API keys, controlling who can send or retrieve data.</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Channels can be set public/private; public channels let others view or analyze data for collaborative projects.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385038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37578" y="65472"/>
            <a:ext cx="3330271" cy="461665"/>
          </a:xfrm>
          <a:prstGeom prst="rect">
            <a:avLst/>
          </a:prstGeom>
        </p:spPr>
        <p:txBody>
          <a:bodyPr wrap="none">
            <a:spAutoFit/>
          </a:bodyPr>
          <a:lstStyle/>
          <a:p>
            <a:r>
              <a:rPr lang="en-US" sz="2400" b="1" dirty="0" smtClean="0"/>
              <a:t>Limitation of </a:t>
            </a:r>
            <a:r>
              <a:rPr lang="en-US" sz="2400" b="1" dirty="0" err="1" smtClean="0"/>
              <a:t>ThingSpeak</a:t>
            </a:r>
            <a:endParaRPr lang="en-US" sz="2400" b="1" dirty="0"/>
          </a:p>
        </p:txBody>
      </p:sp>
      <p:graphicFrame>
        <p:nvGraphicFramePr>
          <p:cNvPr id="4" name="Table 3"/>
          <p:cNvGraphicFramePr>
            <a:graphicFrameLocks noGrp="1"/>
          </p:cNvGraphicFramePr>
          <p:nvPr/>
        </p:nvGraphicFramePr>
        <p:xfrm>
          <a:off x="328459" y="957660"/>
          <a:ext cx="11208012" cy="2743200"/>
        </p:xfrm>
        <a:graphic>
          <a:graphicData uri="http://schemas.openxmlformats.org/drawingml/2006/table">
            <a:tbl>
              <a:tblPr firstRow="1" bandRow="1">
                <a:tableStyleId>{7DF18680-E054-41AD-8BC1-D1AEF772440D}</a:tableStyleId>
              </a:tblPr>
              <a:tblGrid>
                <a:gridCol w="4268593">
                  <a:extLst>
                    <a:ext uri="{9D8B030D-6E8A-4147-A177-3AD203B41FA5}">
                      <a16:colId xmlns:a16="http://schemas.microsoft.com/office/drawing/2014/main" val="3218998187"/>
                    </a:ext>
                  </a:extLst>
                </a:gridCol>
                <a:gridCol w="6939419">
                  <a:extLst>
                    <a:ext uri="{9D8B030D-6E8A-4147-A177-3AD203B41FA5}">
                      <a16:colId xmlns:a16="http://schemas.microsoft.com/office/drawing/2014/main" val="4221473450"/>
                    </a:ext>
                  </a:extLst>
                </a:gridCol>
              </a:tblGrid>
              <a:tr h="370840">
                <a:tc>
                  <a:txBody>
                    <a:bodyPr/>
                    <a:lstStyle/>
                    <a:p>
                      <a:r>
                        <a:rPr lang="en-US" sz="2400" dirty="0"/>
                        <a:t>Limit</a:t>
                      </a:r>
                      <a:endParaRPr lang="en-US" sz="2400" b="1" dirty="0"/>
                    </a:p>
                  </a:txBody>
                  <a:tcPr anchor="ctr"/>
                </a:tc>
                <a:tc>
                  <a:txBody>
                    <a:bodyPr/>
                    <a:lstStyle/>
                    <a:p>
                      <a:r>
                        <a:rPr lang="en-US" sz="2400" dirty="0"/>
                        <a:t>Free Plan</a:t>
                      </a:r>
                      <a:endParaRPr lang="en-US" sz="2400" b="1" dirty="0"/>
                    </a:p>
                  </a:txBody>
                  <a:tcPr anchor="ctr"/>
                </a:tc>
                <a:extLst>
                  <a:ext uri="{0D108BD9-81ED-4DB2-BD59-A6C34878D82A}">
                    <a16:rowId xmlns:a16="http://schemas.microsoft.com/office/drawing/2014/main" val="1952602558"/>
                  </a:ext>
                </a:extLst>
              </a:tr>
              <a:tr h="370840">
                <a:tc>
                  <a:txBody>
                    <a:bodyPr/>
                    <a:lstStyle/>
                    <a:p>
                      <a:r>
                        <a:rPr lang="en-US" sz="2400" dirty="0"/>
                        <a:t>Minimum update interval</a:t>
                      </a:r>
                    </a:p>
                  </a:txBody>
                  <a:tcPr anchor="ctr"/>
                </a:tc>
                <a:tc>
                  <a:txBody>
                    <a:bodyPr/>
                    <a:lstStyle/>
                    <a:p>
                      <a:r>
                        <a:rPr lang="en-US" sz="2400" dirty="0"/>
                        <a:t>15 seconds</a:t>
                      </a:r>
                    </a:p>
                  </a:txBody>
                  <a:tcPr anchor="ctr"/>
                </a:tc>
                <a:extLst>
                  <a:ext uri="{0D108BD9-81ED-4DB2-BD59-A6C34878D82A}">
                    <a16:rowId xmlns:a16="http://schemas.microsoft.com/office/drawing/2014/main" val="60979009"/>
                  </a:ext>
                </a:extLst>
              </a:tr>
              <a:tr h="432729">
                <a:tc>
                  <a:txBody>
                    <a:bodyPr/>
                    <a:lstStyle/>
                    <a:p>
                      <a:r>
                        <a:rPr lang="en-US" sz="2400" dirty="0"/>
                        <a:t>Channels per account</a:t>
                      </a:r>
                    </a:p>
                  </a:txBody>
                  <a:tcPr anchor="ctr"/>
                </a:tc>
                <a:tc>
                  <a:txBody>
                    <a:bodyPr/>
                    <a:lstStyle/>
                    <a:p>
                      <a:r>
                        <a:rPr lang="en-US" sz="2400" dirty="0"/>
                        <a:t>4</a:t>
                      </a:r>
                    </a:p>
                  </a:txBody>
                  <a:tcPr anchor="ctr"/>
                </a:tc>
                <a:extLst>
                  <a:ext uri="{0D108BD9-81ED-4DB2-BD59-A6C34878D82A}">
                    <a16:rowId xmlns:a16="http://schemas.microsoft.com/office/drawing/2014/main" val="2000677697"/>
                  </a:ext>
                </a:extLst>
              </a:tr>
              <a:tr h="370840">
                <a:tc>
                  <a:txBody>
                    <a:bodyPr/>
                    <a:lstStyle/>
                    <a:p>
                      <a:r>
                        <a:rPr lang="en-US" sz="2400" dirty="0"/>
                        <a:t>Fields per channel</a:t>
                      </a:r>
                    </a:p>
                  </a:txBody>
                  <a:tcPr anchor="ctr"/>
                </a:tc>
                <a:tc>
                  <a:txBody>
                    <a:bodyPr/>
                    <a:lstStyle/>
                    <a:p>
                      <a:r>
                        <a:rPr lang="en-US" sz="2400" dirty="0"/>
                        <a:t>8</a:t>
                      </a:r>
                    </a:p>
                  </a:txBody>
                  <a:tcPr anchor="ctr"/>
                </a:tc>
                <a:extLst>
                  <a:ext uri="{0D108BD9-81ED-4DB2-BD59-A6C34878D82A}">
                    <a16:rowId xmlns:a16="http://schemas.microsoft.com/office/drawing/2014/main" val="1140086448"/>
                  </a:ext>
                </a:extLst>
              </a:tr>
              <a:tr h="432729">
                <a:tc>
                  <a:txBody>
                    <a:bodyPr/>
                    <a:lstStyle/>
                    <a:p>
                      <a:r>
                        <a:rPr lang="en-US" sz="2400"/>
                        <a:t>Data storage</a:t>
                      </a:r>
                    </a:p>
                  </a:txBody>
                  <a:tcPr anchor="ctr"/>
                </a:tc>
                <a:tc>
                  <a:txBody>
                    <a:bodyPr/>
                    <a:lstStyle/>
                    <a:p>
                      <a:r>
                        <a:rPr lang="en-US" sz="2400" dirty="0"/>
                        <a:t>Unlimited, but slow query after 3 million records</a:t>
                      </a:r>
                    </a:p>
                  </a:txBody>
                  <a:tcPr anchor="ctr"/>
                </a:tc>
                <a:extLst>
                  <a:ext uri="{0D108BD9-81ED-4DB2-BD59-A6C34878D82A}">
                    <a16:rowId xmlns:a16="http://schemas.microsoft.com/office/drawing/2014/main" val="2481514822"/>
                  </a:ext>
                </a:extLst>
              </a:tr>
              <a:tr h="370840">
                <a:tc>
                  <a:txBody>
                    <a:bodyPr/>
                    <a:lstStyle/>
                    <a:p>
                      <a:r>
                        <a:rPr lang="en-US" sz="2400"/>
                        <a:t>MATLAB execution</a:t>
                      </a:r>
                    </a:p>
                  </a:txBody>
                  <a:tcPr anchor="ctr"/>
                </a:tc>
                <a:tc>
                  <a:txBody>
                    <a:bodyPr/>
                    <a:lstStyle/>
                    <a:p>
                      <a:r>
                        <a:rPr lang="en-US" sz="2400" dirty="0"/>
                        <a:t>20,000 characters per script</a:t>
                      </a:r>
                    </a:p>
                  </a:txBody>
                  <a:tcPr anchor="ctr"/>
                </a:tc>
                <a:extLst>
                  <a:ext uri="{0D108BD9-81ED-4DB2-BD59-A6C34878D82A}">
                    <a16:rowId xmlns:a16="http://schemas.microsoft.com/office/drawing/2014/main" val="3850581730"/>
                  </a:ext>
                </a:extLst>
              </a:tr>
            </a:tbl>
          </a:graphicData>
        </a:graphic>
      </p:graphicFrame>
    </p:spTree>
    <p:extLst>
      <p:ext uri="{BB962C8B-B14F-4D97-AF65-F5344CB8AC3E}">
        <p14:creationId xmlns:p14="http://schemas.microsoft.com/office/powerpoint/2010/main" val="1399319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8252"/>
            <a:ext cx="11982538" cy="3416320"/>
          </a:xfrm>
          <a:prstGeom prst="rect">
            <a:avLst/>
          </a:prstGeom>
        </p:spPr>
        <p:txBody>
          <a:bodyPr wrap="square">
            <a:spAutoFit/>
          </a:bodyPr>
          <a:lstStyle/>
          <a:p>
            <a:r>
              <a:rPr lang="en-US" sz="2400" b="1" dirty="0" smtClean="0"/>
              <a:t>Advantages</a:t>
            </a:r>
          </a:p>
          <a:p>
            <a:endParaRPr lang="en-US" sz="2400" dirty="0"/>
          </a:p>
          <a:p>
            <a:pPr marL="800100" lvl="1" indent="-342900">
              <a:buFont typeface="Arial" panose="020B0604020202020204" pitchFamily="34" charset="0"/>
              <a:buChar char="•"/>
            </a:pPr>
            <a:r>
              <a:rPr lang="en-US" sz="2400" dirty="0"/>
              <a:t>No infrastructure to maintain: Thingspeak abstracts backend complexity</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Powerful MATLAB analytics built-in without additional environment setup</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Flexibility to connect diverse </a:t>
            </a:r>
            <a:r>
              <a:rPr lang="en-US" sz="2400" dirty="0" err="1"/>
              <a:t>IoT</a:t>
            </a:r>
            <a:r>
              <a:rPr lang="en-US" sz="2400" dirty="0"/>
              <a:t> hardware and protocols easily</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Facilitates educational, prototyping, and industrial </a:t>
            </a:r>
            <a:r>
              <a:rPr lang="en-US" sz="2400" dirty="0" err="1"/>
              <a:t>IoT</a:t>
            </a:r>
            <a:r>
              <a:rPr lang="en-US" sz="2400" dirty="0"/>
              <a:t> applications.</a:t>
            </a:r>
            <a:endParaRPr lang="en-US" sz="2400" b="0" i="0" dirty="0">
              <a:effectLst/>
            </a:endParaRPr>
          </a:p>
        </p:txBody>
      </p:sp>
    </p:spTree>
    <p:extLst>
      <p:ext uri="{BB962C8B-B14F-4D97-AF65-F5344CB8AC3E}">
        <p14:creationId xmlns:p14="http://schemas.microsoft.com/office/powerpoint/2010/main" val="4073647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97192"/>
            <a:ext cx="11957486" cy="4154984"/>
          </a:xfrm>
          <a:prstGeom prst="rect">
            <a:avLst/>
          </a:prstGeom>
        </p:spPr>
        <p:txBody>
          <a:bodyPr wrap="square">
            <a:spAutoFit/>
          </a:bodyPr>
          <a:lstStyle/>
          <a:p>
            <a:r>
              <a:rPr lang="en-US" sz="2400" b="1" dirty="0"/>
              <a:t>Example Use </a:t>
            </a:r>
            <a:r>
              <a:rPr lang="en-US" sz="2400" b="1" dirty="0" smtClean="0"/>
              <a:t>Cases</a:t>
            </a:r>
          </a:p>
          <a:p>
            <a:endParaRPr lang="en-US" sz="2400" b="1" dirty="0"/>
          </a:p>
          <a:p>
            <a:pPr marL="800100" lvl="1" indent="-342900">
              <a:buFont typeface="Arial" panose="020B0604020202020204" pitchFamily="34" charset="0"/>
              <a:buChar char="•"/>
            </a:pPr>
            <a:r>
              <a:rPr lang="en-US" sz="2400" dirty="0"/>
              <a:t>Weather </a:t>
            </a:r>
            <a:r>
              <a:rPr lang="en-US" sz="2400" dirty="0" smtClean="0"/>
              <a:t>stations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Smart </a:t>
            </a:r>
            <a:r>
              <a:rPr lang="en-US" sz="2400" dirty="0" smtClean="0"/>
              <a:t>agriculture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Home </a:t>
            </a:r>
            <a:r>
              <a:rPr lang="en-US" sz="2400" dirty="0" smtClean="0"/>
              <a:t>automation</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Energy </a:t>
            </a:r>
            <a:r>
              <a:rPr lang="en-US" sz="2400" dirty="0" smtClean="0"/>
              <a:t>monitoring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Health tracking</a:t>
            </a:r>
          </a:p>
        </p:txBody>
      </p:sp>
    </p:spTree>
    <p:extLst>
      <p:ext uri="{BB962C8B-B14F-4D97-AF65-F5344CB8AC3E}">
        <p14:creationId xmlns:p14="http://schemas.microsoft.com/office/powerpoint/2010/main" val="3168897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98162"/>
            <a:ext cx="11932434" cy="2308324"/>
          </a:xfrm>
          <a:prstGeom prst="rect">
            <a:avLst/>
          </a:prstGeom>
        </p:spPr>
        <p:txBody>
          <a:bodyPr wrap="square">
            <a:spAutoFit/>
          </a:bodyPr>
          <a:lstStyle/>
          <a:p>
            <a:r>
              <a:rPr lang="en-US" sz="2400" b="1" dirty="0" err="1" smtClean="0"/>
              <a:t>ThingSpeak</a:t>
            </a:r>
            <a:endParaRPr lang="en-US" sz="2400" b="1" dirty="0" smtClean="0"/>
          </a:p>
          <a:p>
            <a:endParaRPr lang="en-US" sz="2400" b="1" dirty="0" smtClean="0"/>
          </a:p>
          <a:p>
            <a:pPr marL="800100" lvl="1" indent="-342900">
              <a:buFont typeface="Arial" panose="020B0604020202020204" pitchFamily="34" charset="0"/>
              <a:buChar char="•"/>
            </a:pPr>
            <a:r>
              <a:rPr lang="en-US" sz="2400" dirty="0" smtClean="0"/>
              <a:t>Go </a:t>
            </a:r>
            <a:r>
              <a:rPr lang="en-US" sz="2400" dirty="0"/>
              <a:t>to the </a:t>
            </a:r>
            <a:r>
              <a:rPr lang="en-US" sz="2400" dirty="0" err="1"/>
              <a:t>ThingSpeak</a:t>
            </a:r>
            <a:r>
              <a:rPr lang="en-US" sz="2400" dirty="0"/>
              <a:t> website and click the </a:t>
            </a:r>
            <a:r>
              <a:rPr lang="en-US" sz="2400" b="1" dirty="0"/>
              <a:t>"Get Started for Free"</a:t>
            </a:r>
            <a:r>
              <a:rPr lang="en-US" sz="2400" dirty="0"/>
              <a:t> button to create a new account. </a:t>
            </a:r>
            <a:endParaRPr lang="en-US" sz="2400" dirty="0" smtClean="0"/>
          </a:p>
          <a:p>
            <a:pPr marL="800100" lvl="1" indent="-342900">
              <a:buFont typeface="Arial" panose="020B0604020202020204" pitchFamily="34" charset="0"/>
              <a:buChar char="•"/>
            </a:pPr>
            <a:r>
              <a:rPr lang="en-US" sz="2400" dirty="0" smtClean="0"/>
              <a:t>This </a:t>
            </a:r>
            <a:r>
              <a:rPr lang="en-US" sz="2400" dirty="0"/>
              <a:t>account is linked to your </a:t>
            </a:r>
            <a:r>
              <a:rPr lang="en-US" sz="2400" b="1" dirty="0" err="1"/>
              <a:t>MathWorks</a:t>
            </a:r>
            <a:r>
              <a:rPr lang="en-US" sz="2400" dirty="0"/>
              <a:t> account, so if you already have one, simply log in using that account instead of creating a new one.</a:t>
            </a:r>
          </a:p>
        </p:txBody>
      </p:sp>
    </p:spTree>
    <p:extLst>
      <p:ext uri="{BB962C8B-B14F-4D97-AF65-F5344CB8AC3E}">
        <p14:creationId xmlns:p14="http://schemas.microsoft.com/office/powerpoint/2010/main" val="820277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1"/>
          <p:cNvSpPr>
            <a:spLocks noChangeArrowheads="1"/>
          </p:cNvSpPr>
          <p:nvPr/>
        </p:nvSpPr>
        <p:spPr bwMode="auto">
          <a:xfrm rot="10800000" flipV="1">
            <a:off x="125259" y="86574"/>
            <a:ext cx="112233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Open your web browser.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Go to </a:t>
            </a:r>
            <a:r>
              <a:rPr kumimoji="0" lang="en-US" altLang="en-US" sz="2400" b="1" i="0" u="none" strike="noStrike" cap="none" normalizeH="0" baseline="0" dirty="0" smtClean="0">
                <a:ln>
                  <a:noFill/>
                </a:ln>
                <a:solidFill>
                  <a:schemeClr val="tx1"/>
                </a:solidFill>
                <a:effectLst/>
                <a:hlinkClick r:id="rId3"/>
              </a:rPr>
              <a:t>https://www.thingspeak.com</a:t>
            </a:r>
            <a:r>
              <a:rPr kumimoji="0" lang="en-US" altLang="en-US" sz="2400" b="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Your browser should display the page shown here:</a:t>
            </a:r>
          </a:p>
        </p:txBody>
      </p:sp>
      <p:pic>
        <p:nvPicPr>
          <p:cNvPr id="5" name="Picture 4"/>
          <p:cNvPicPr>
            <a:picLocks noChangeAspect="1"/>
          </p:cNvPicPr>
          <p:nvPr/>
        </p:nvPicPr>
        <p:blipFill>
          <a:blip r:embed="rId4"/>
          <a:stretch>
            <a:fillRect/>
          </a:stretch>
        </p:blipFill>
        <p:spPr>
          <a:xfrm>
            <a:off x="430237" y="1286904"/>
            <a:ext cx="11275012" cy="5188501"/>
          </a:xfrm>
          <a:prstGeom prst="rect">
            <a:avLst/>
          </a:prstGeom>
        </p:spPr>
      </p:pic>
    </p:spTree>
    <p:extLst>
      <p:ext uri="{BB962C8B-B14F-4D97-AF65-F5344CB8AC3E}">
        <p14:creationId xmlns:p14="http://schemas.microsoft.com/office/powerpoint/2010/main" val="2761481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96978"/>
            <a:ext cx="11171652" cy="461665"/>
          </a:xfrm>
          <a:prstGeom prst="rect">
            <a:avLst/>
          </a:prstGeom>
        </p:spPr>
        <p:txBody>
          <a:bodyPr wrap="square">
            <a:spAutoFit/>
          </a:bodyPr>
          <a:lstStyle/>
          <a:p>
            <a:pPr marL="342900" indent="-342900">
              <a:buFont typeface="Arial" panose="020B0604020202020204" pitchFamily="34" charset="0"/>
              <a:buChar char="•"/>
            </a:pPr>
            <a:r>
              <a:rPr lang="en-US" sz="2400" dirty="0"/>
              <a:t>Click the </a:t>
            </a:r>
            <a:r>
              <a:rPr lang="en-US" sz="2400" b="1" dirty="0"/>
              <a:t>Sign Up</a:t>
            </a:r>
            <a:r>
              <a:rPr lang="en-US" sz="2400" dirty="0"/>
              <a:t> button located in the upper-right corner of the page.</a:t>
            </a:r>
          </a:p>
        </p:txBody>
      </p:sp>
      <p:pic>
        <p:nvPicPr>
          <p:cNvPr id="4" name="Picture 3"/>
          <p:cNvPicPr>
            <a:picLocks noChangeAspect="1"/>
          </p:cNvPicPr>
          <p:nvPr/>
        </p:nvPicPr>
        <p:blipFill>
          <a:blip r:embed="rId3"/>
          <a:stretch>
            <a:fillRect/>
          </a:stretch>
        </p:blipFill>
        <p:spPr>
          <a:xfrm>
            <a:off x="489755" y="842601"/>
            <a:ext cx="11212490" cy="5172797"/>
          </a:xfrm>
          <a:prstGeom prst="rect">
            <a:avLst/>
          </a:prstGeom>
        </p:spPr>
      </p:pic>
    </p:spTree>
    <p:extLst>
      <p:ext uri="{BB962C8B-B14F-4D97-AF65-F5344CB8AC3E}">
        <p14:creationId xmlns:p14="http://schemas.microsoft.com/office/powerpoint/2010/main" val="497200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445236" y="843599"/>
            <a:ext cx="9461579" cy="5714626"/>
          </a:xfrm>
          <a:prstGeom prst="rect">
            <a:avLst/>
          </a:prstGeom>
        </p:spPr>
      </p:pic>
      <p:sp>
        <p:nvSpPr>
          <p:cNvPr id="4" name="Rectangle 3"/>
          <p:cNvSpPr/>
          <p:nvPr/>
        </p:nvSpPr>
        <p:spPr>
          <a:xfrm>
            <a:off x="75156" y="40329"/>
            <a:ext cx="11336055" cy="830997"/>
          </a:xfrm>
          <a:prstGeom prst="rect">
            <a:avLst/>
          </a:prstGeom>
        </p:spPr>
        <p:txBody>
          <a:bodyPr wrap="square">
            <a:spAutoFit/>
          </a:bodyPr>
          <a:lstStyle/>
          <a:p>
            <a:pPr marL="342900" indent="-342900">
              <a:buFont typeface="Arial" panose="020B0604020202020204" pitchFamily="34" charset="0"/>
              <a:buChar char="•"/>
            </a:pPr>
            <a:r>
              <a:rPr lang="en-US" sz="2400" dirty="0"/>
              <a:t>Fill in the required fields: email address, username, password, country, first name, and last name, then click the </a:t>
            </a:r>
            <a:r>
              <a:rPr lang="en-US" sz="2400" b="1" dirty="0"/>
              <a:t>Continue</a:t>
            </a:r>
            <a:r>
              <a:rPr lang="en-US" sz="2400" dirty="0"/>
              <a:t> button.</a:t>
            </a:r>
          </a:p>
        </p:txBody>
      </p:sp>
    </p:spTree>
    <p:extLst>
      <p:ext uri="{BB962C8B-B14F-4D97-AF65-F5344CB8AC3E}">
        <p14:creationId xmlns:p14="http://schemas.microsoft.com/office/powerpoint/2010/main" val="830250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6"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2010879" y="2755820"/>
            <a:ext cx="8330294" cy="923330"/>
          </a:xfrm>
          <a:prstGeom prst="rect">
            <a:avLst/>
          </a:prstGeom>
        </p:spPr>
        <p:txBody>
          <a:bodyPr wrap="none">
            <a:spAutoFit/>
          </a:bodyPr>
          <a:lstStyle/>
          <a:p>
            <a:r>
              <a:rPr lang="en-US" sz="5400" b="1" dirty="0" smtClean="0">
                <a:solidFill>
                  <a:srgbClr val="0F1115"/>
                </a:solidFill>
                <a:effectLst>
                  <a:outerShdw blurRad="38100" dist="38100" dir="2700000" algn="tl">
                    <a:srgbClr val="000000">
                      <a:alpha val="43137"/>
                    </a:srgbClr>
                  </a:outerShdw>
                </a:effectLst>
              </a:rPr>
              <a:t>Cloud Platform - </a:t>
            </a:r>
            <a:r>
              <a:rPr lang="en-US" sz="5400" b="1" dirty="0" err="1" smtClean="0">
                <a:solidFill>
                  <a:srgbClr val="0F1115"/>
                </a:solidFill>
                <a:effectLst>
                  <a:outerShdw blurRad="38100" dist="38100" dir="2700000" algn="tl">
                    <a:srgbClr val="000000">
                      <a:alpha val="43137"/>
                    </a:srgbClr>
                  </a:outerShdw>
                </a:effectLst>
              </a:rPr>
              <a:t>ThingSpeak</a:t>
            </a:r>
            <a:endParaRPr lang="en-US"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1646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701458" y="944068"/>
            <a:ext cx="10881775" cy="5519362"/>
          </a:xfrm>
          <a:prstGeom prst="rect">
            <a:avLst/>
          </a:prstGeom>
        </p:spPr>
      </p:pic>
      <p:sp>
        <p:nvSpPr>
          <p:cNvPr id="3" name="Rectangle 2"/>
          <p:cNvSpPr/>
          <p:nvPr/>
        </p:nvSpPr>
        <p:spPr>
          <a:xfrm>
            <a:off x="80026" y="67090"/>
            <a:ext cx="8926188" cy="461665"/>
          </a:xfrm>
          <a:prstGeom prst="rect">
            <a:avLst/>
          </a:prstGeom>
        </p:spPr>
        <p:txBody>
          <a:bodyPr wrap="square">
            <a:spAutoFit/>
          </a:bodyPr>
          <a:lstStyle/>
          <a:p>
            <a:pPr marL="342900" indent="-342900">
              <a:buFont typeface="Arial" panose="020B0604020202020204" pitchFamily="34" charset="0"/>
              <a:buChar char="•"/>
            </a:pPr>
            <a:r>
              <a:rPr lang="en-US" sz="2400" dirty="0"/>
              <a:t>After clicking the </a:t>
            </a:r>
            <a:r>
              <a:rPr lang="en-US" sz="2400" b="1" dirty="0"/>
              <a:t>Continue</a:t>
            </a:r>
            <a:r>
              <a:rPr lang="en-US" sz="2400" dirty="0"/>
              <a:t> button, your screen will look like this.</a:t>
            </a:r>
          </a:p>
        </p:txBody>
      </p:sp>
    </p:spTree>
    <p:extLst>
      <p:ext uri="{BB962C8B-B14F-4D97-AF65-F5344CB8AC3E}">
        <p14:creationId xmlns:p14="http://schemas.microsoft.com/office/powerpoint/2010/main" val="2644898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21109"/>
            <a:ext cx="11171652" cy="830997"/>
          </a:xfrm>
          <a:prstGeom prst="rect">
            <a:avLst/>
          </a:prstGeom>
        </p:spPr>
        <p:txBody>
          <a:bodyPr wrap="square">
            <a:spAutoFit/>
          </a:bodyPr>
          <a:lstStyle/>
          <a:p>
            <a:pPr marL="342900" indent="-342900">
              <a:buFont typeface="Arial" panose="020B0604020202020204" pitchFamily="34" charset="0"/>
              <a:buChar char="•"/>
            </a:pPr>
            <a:r>
              <a:rPr lang="en-US" sz="2400" dirty="0"/>
              <a:t>Open a new tab and check your email inbox for a message from </a:t>
            </a:r>
            <a:r>
              <a:rPr lang="en-US" sz="2400" b="1" dirty="0"/>
              <a:t>"service"</a:t>
            </a:r>
            <a:r>
              <a:rPr lang="en-US" sz="2400" dirty="0"/>
              <a:t> with the subject </a:t>
            </a:r>
            <a:r>
              <a:rPr lang="en-US" sz="2400" b="1" dirty="0"/>
              <a:t>"Verify email address."</a:t>
            </a:r>
            <a:r>
              <a:rPr lang="en-US" sz="2400" dirty="0"/>
              <a:t> Open this email and proceed to </a:t>
            </a:r>
            <a:r>
              <a:rPr lang="en-US" sz="2400" dirty="0" smtClean="0"/>
              <a:t> </a:t>
            </a:r>
            <a:r>
              <a:rPr lang="en-US" sz="2400" b="1" dirty="0" smtClean="0"/>
              <a:t>Next</a:t>
            </a:r>
            <a:r>
              <a:rPr lang="en-US" sz="2400" dirty="0" smtClean="0"/>
              <a:t> </a:t>
            </a:r>
            <a:r>
              <a:rPr lang="en-US" sz="2400" b="1" dirty="0" smtClean="0"/>
              <a:t>Step </a:t>
            </a:r>
            <a:endParaRPr lang="en-US" sz="2400" dirty="0"/>
          </a:p>
        </p:txBody>
      </p:sp>
      <p:pic>
        <p:nvPicPr>
          <p:cNvPr id="4" name="Picture 3"/>
          <p:cNvPicPr>
            <a:picLocks noChangeAspect="1"/>
          </p:cNvPicPr>
          <p:nvPr/>
        </p:nvPicPr>
        <p:blipFill>
          <a:blip r:embed="rId3"/>
          <a:stretch>
            <a:fillRect/>
          </a:stretch>
        </p:blipFill>
        <p:spPr>
          <a:xfrm>
            <a:off x="1376133" y="1654616"/>
            <a:ext cx="9599785" cy="4869122"/>
          </a:xfrm>
          <a:prstGeom prst="rect">
            <a:avLst/>
          </a:prstGeom>
        </p:spPr>
      </p:pic>
      <p:sp>
        <p:nvSpPr>
          <p:cNvPr id="5" name="Rectangle 4"/>
          <p:cNvSpPr/>
          <p:nvPr/>
        </p:nvSpPr>
        <p:spPr>
          <a:xfrm>
            <a:off x="80026" y="776950"/>
            <a:ext cx="11907382" cy="830997"/>
          </a:xfrm>
          <a:prstGeom prst="rect">
            <a:avLst/>
          </a:prstGeom>
        </p:spPr>
        <p:txBody>
          <a:bodyPr wrap="square">
            <a:spAutoFit/>
          </a:bodyPr>
          <a:lstStyle/>
          <a:p>
            <a:r>
              <a:rPr lang="en-US" sz="2400" b="1" dirty="0" smtClean="0">
                <a:solidFill>
                  <a:schemeClr val="accent6">
                    <a:lumMod val="75000"/>
                  </a:schemeClr>
                </a:solidFill>
              </a:rPr>
              <a:t>*If </a:t>
            </a:r>
            <a:r>
              <a:rPr lang="en-US" sz="2400" b="1" dirty="0">
                <a:solidFill>
                  <a:schemeClr val="accent6">
                    <a:lumMod val="75000"/>
                  </a:schemeClr>
                </a:solidFill>
              </a:rPr>
              <a:t>the email is not in your inbox, check your spam folder. If it’s not there, choose the “Send me </a:t>
            </a:r>
            <a:r>
              <a:rPr lang="en-US" sz="2400" b="1" dirty="0" smtClean="0">
                <a:solidFill>
                  <a:schemeClr val="accent6">
                    <a:lumMod val="75000"/>
                  </a:schemeClr>
                </a:solidFill>
              </a:rPr>
              <a:t>the email </a:t>
            </a:r>
            <a:r>
              <a:rPr lang="en-US" sz="2400" b="1" dirty="0">
                <a:solidFill>
                  <a:schemeClr val="accent6">
                    <a:lumMod val="75000"/>
                  </a:schemeClr>
                </a:solidFill>
              </a:rPr>
              <a:t>again” option in the window with </a:t>
            </a:r>
            <a:r>
              <a:rPr lang="en-US" sz="2400" b="1" dirty="0" err="1">
                <a:solidFill>
                  <a:schemeClr val="accent6">
                    <a:lumMod val="75000"/>
                  </a:schemeClr>
                </a:solidFill>
              </a:rPr>
              <a:t>ThingSpeak</a:t>
            </a:r>
            <a:r>
              <a:rPr lang="en-US" sz="2400" b="1" dirty="0">
                <a:solidFill>
                  <a:schemeClr val="accent6">
                    <a:lumMod val="75000"/>
                  </a:schemeClr>
                </a:solidFill>
              </a:rPr>
              <a:t> (see image below).</a:t>
            </a:r>
          </a:p>
        </p:txBody>
      </p:sp>
    </p:spTree>
    <p:extLst>
      <p:ext uri="{BB962C8B-B14F-4D97-AF65-F5344CB8AC3E}">
        <p14:creationId xmlns:p14="http://schemas.microsoft.com/office/powerpoint/2010/main" val="1777836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91856" y="47088"/>
            <a:ext cx="11159821" cy="461665"/>
          </a:xfrm>
          <a:prstGeom prst="rect">
            <a:avLst/>
          </a:prstGeom>
        </p:spPr>
        <p:txBody>
          <a:bodyPr wrap="square">
            <a:spAutoFit/>
          </a:bodyPr>
          <a:lstStyle/>
          <a:p>
            <a:pPr marL="342900" indent="-342900">
              <a:buFont typeface="Arial" panose="020B0604020202020204" pitchFamily="34" charset="0"/>
              <a:buChar char="•"/>
            </a:pPr>
            <a:r>
              <a:rPr lang="en-US" sz="2400" dirty="0"/>
              <a:t>The message should look like the one shown below. Click </a:t>
            </a:r>
            <a:r>
              <a:rPr lang="en-US" sz="2400" b="1" dirty="0"/>
              <a:t>“Verify Your Email.”</a:t>
            </a:r>
            <a:endParaRPr lang="en-US" sz="2400" dirty="0"/>
          </a:p>
        </p:txBody>
      </p:sp>
      <p:pic>
        <p:nvPicPr>
          <p:cNvPr id="3" name="Picture 2"/>
          <p:cNvPicPr>
            <a:picLocks noChangeAspect="1"/>
          </p:cNvPicPr>
          <p:nvPr/>
        </p:nvPicPr>
        <p:blipFill>
          <a:blip r:embed="rId3"/>
          <a:stretch>
            <a:fillRect/>
          </a:stretch>
        </p:blipFill>
        <p:spPr>
          <a:xfrm>
            <a:off x="1359251" y="1240078"/>
            <a:ext cx="9012318" cy="2937594"/>
          </a:xfrm>
          <a:prstGeom prst="rect">
            <a:avLst/>
          </a:prstGeom>
        </p:spPr>
      </p:pic>
    </p:spTree>
    <p:extLst>
      <p:ext uri="{BB962C8B-B14F-4D97-AF65-F5344CB8AC3E}">
        <p14:creationId xmlns:p14="http://schemas.microsoft.com/office/powerpoint/2010/main" val="1788546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59400"/>
            <a:ext cx="11171652" cy="830997"/>
          </a:xfrm>
          <a:prstGeom prst="rect">
            <a:avLst/>
          </a:prstGeom>
        </p:spPr>
        <p:txBody>
          <a:bodyPr wrap="square">
            <a:spAutoFit/>
          </a:bodyPr>
          <a:lstStyle/>
          <a:p>
            <a:pPr marL="342900" indent="-342900">
              <a:buFont typeface="Arial" panose="020B0604020202020204" pitchFamily="34" charset="0"/>
              <a:buChar char="•"/>
            </a:pPr>
            <a:r>
              <a:rPr lang="en-US" sz="2400" dirty="0"/>
              <a:t>A confirmation page will appear. Notice that it opens a new tab for </a:t>
            </a:r>
            <a:r>
              <a:rPr lang="en-US" sz="2400" b="1" dirty="0" err="1"/>
              <a:t>MathWorks</a:t>
            </a:r>
            <a:r>
              <a:rPr lang="en-US" sz="2400" b="1" dirty="0"/>
              <a:t> Inc.</a:t>
            </a:r>
            <a:r>
              <a:rPr lang="en-US" sz="2400" dirty="0"/>
              <a:t>, the parent company of </a:t>
            </a:r>
            <a:r>
              <a:rPr lang="en-US" sz="2400" dirty="0" err="1"/>
              <a:t>ThingSpeak</a:t>
            </a:r>
            <a:r>
              <a:rPr lang="en-US" sz="2400" dirty="0"/>
              <a:t>.</a:t>
            </a:r>
          </a:p>
        </p:txBody>
      </p:sp>
      <p:pic>
        <p:nvPicPr>
          <p:cNvPr id="3" name="Picture 2"/>
          <p:cNvPicPr>
            <a:picLocks noChangeAspect="1"/>
          </p:cNvPicPr>
          <p:nvPr/>
        </p:nvPicPr>
        <p:blipFill>
          <a:blip r:embed="rId3"/>
          <a:stretch>
            <a:fillRect/>
          </a:stretch>
        </p:blipFill>
        <p:spPr>
          <a:xfrm>
            <a:off x="273443" y="1321921"/>
            <a:ext cx="11538601" cy="3027769"/>
          </a:xfrm>
          <a:prstGeom prst="rect">
            <a:avLst/>
          </a:prstGeom>
        </p:spPr>
      </p:pic>
    </p:spTree>
    <p:extLst>
      <p:ext uri="{BB962C8B-B14F-4D97-AF65-F5344CB8AC3E}">
        <p14:creationId xmlns:p14="http://schemas.microsoft.com/office/powerpoint/2010/main" val="982440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1001" y="38286"/>
            <a:ext cx="11047163" cy="461665"/>
          </a:xfrm>
          <a:prstGeom prst="rect">
            <a:avLst/>
          </a:prstGeom>
        </p:spPr>
        <p:txBody>
          <a:bodyPr wrap="square">
            <a:spAutoFit/>
          </a:bodyPr>
          <a:lstStyle/>
          <a:p>
            <a:pPr marL="342900" indent="-342900">
              <a:buFont typeface="Arial" panose="020B0604020202020204" pitchFamily="34" charset="0"/>
              <a:buChar char="•"/>
            </a:pPr>
            <a:r>
              <a:rPr lang="en-US" sz="2400" dirty="0"/>
              <a:t>Go back to </a:t>
            </a:r>
            <a:r>
              <a:rPr lang="en-US" sz="2400" b="1" dirty="0">
                <a:hlinkClick r:id="rId3"/>
              </a:rPr>
              <a:t>www.thingspeak.com</a:t>
            </a:r>
            <a:r>
              <a:rPr lang="en-US" sz="2400" dirty="0"/>
              <a:t> and click </a:t>
            </a:r>
            <a:r>
              <a:rPr lang="en-US" sz="2400" b="1" dirty="0"/>
              <a:t>Log In</a:t>
            </a:r>
            <a:r>
              <a:rPr lang="en-US" sz="2400" dirty="0"/>
              <a:t>.</a:t>
            </a:r>
          </a:p>
        </p:txBody>
      </p:sp>
      <p:pic>
        <p:nvPicPr>
          <p:cNvPr id="3" name="Picture 2"/>
          <p:cNvPicPr>
            <a:picLocks noChangeAspect="1"/>
          </p:cNvPicPr>
          <p:nvPr/>
        </p:nvPicPr>
        <p:blipFill>
          <a:blip r:embed="rId4"/>
          <a:stretch>
            <a:fillRect/>
          </a:stretch>
        </p:blipFill>
        <p:spPr>
          <a:xfrm>
            <a:off x="461176" y="837838"/>
            <a:ext cx="11269648" cy="5182323"/>
          </a:xfrm>
          <a:prstGeom prst="rect">
            <a:avLst/>
          </a:prstGeom>
        </p:spPr>
      </p:pic>
    </p:spTree>
    <p:extLst>
      <p:ext uri="{BB962C8B-B14F-4D97-AF65-F5344CB8AC3E}">
        <p14:creationId xmlns:p14="http://schemas.microsoft.com/office/powerpoint/2010/main" val="4154504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98872" y="61476"/>
            <a:ext cx="8013604" cy="461665"/>
          </a:xfrm>
          <a:prstGeom prst="rect">
            <a:avLst/>
          </a:prstGeom>
        </p:spPr>
        <p:txBody>
          <a:bodyPr wrap="none">
            <a:spAutoFit/>
          </a:bodyPr>
          <a:lstStyle/>
          <a:p>
            <a:pPr marL="342900" indent="-342900">
              <a:buFont typeface="Arial" panose="020B0604020202020204" pitchFamily="34" charset="0"/>
              <a:buChar char="•"/>
            </a:pPr>
            <a:r>
              <a:rPr lang="en-US" sz="2400" dirty="0"/>
              <a:t>Enter your email address and password, then click </a:t>
            </a:r>
            <a:r>
              <a:rPr lang="en-US" sz="2400" b="1" dirty="0"/>
              <a:t>“Sign In.”</a:t>
            </a:r>
            <a:endParaRPr lang="en-US" sz="2400" dirty="0"/>
          </a:p>
        </p:txBody>
      </p:sp>
      <p:pic>
        <p:nvPicPr>
          <p:cNvPr id="3" name="Picture 2"/>
          <p:cNvPicPr>
            <a:picLocks noChangeAspect="1"/>
          </p:cNvPicPr>
          <p:nvPr/>
        </p:nvPicPr>
        <p:blipFill>
          <a:blip r:embed="rId3"/>
          <a:stretch>
            <a:fillRect/>
          </a:stretch>
        </p:blipFill>
        <p:spPr>
          <a:xfrm>
            <a:off x="362131" y="691526"/>
            <a:ext cx="11459015" cy="4018260"/>
          </a:xfrm>
          <a:prstGeom prst="rect">
            <a:avLst/>
          </a:prstGeom>
        </p:spPr>
      </p:pic>
    </p:spTree>
    <p:extLst>
      <p:ext uri="{BB962C8B-B14F-4D97-AF65-F5344CB8AC3E}">
        <p14:creationId xmlns:p14="http://schemas.microsoft.com/office/powerpoint/2010/main" val="2186602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65867" y="812369"/>
            <a:ext cx="11546177" cy="3674939"/>
          </a:xfrm>
          <a:prstGeom prst="rect">
            <a:avLst/>
          </a:prstGeom>
        </p:spPr>
      </p:pic>
      <p:sp>
        <p:nvSpPr>
          <p:cNvPr id="3" name="Rectangle 2"/>
          <p:cNvSpPr/>
          <p:nvPr/>
        </p:nvSpPr>
        <p:spPr>
          <a:xfrm>
            <a:off x="96009" y="63338"/>
            <a:ext cx="7145867" cy="461665"/>
          </a:xfrm>
          <a:prstGeom prst="rect">
            <a:avLst/>
          </a:prstGeom>
        </p:spPr>
        <p:txBody>
          <a:bodyPr wrap="none">
            <a:spAutoFit/>
          </a:bodyPr>
          <a:lstStyle/>
          <a:p>
            <a:pPr marL="342900" indent="-342900">
              <a:buFont typeface="Arial" panose="020B0604020202020204" pitchFamily="34" charset="0"/>
              <a:buChar char="•"/>
            </a:pPr>
            <a:r>
              <a:rPr lang="en-US" sz="2400" dirty="0"/>
              <a:t>A confirmation page will appear. Click </a:t>
            </a:r>
            <a:r>
              <a:rPr lang="en-US" sz="2400" b="1" dirty="0"/>
              <a:t>OK</a:t>
            </a:r>
            <a:r>
              <a:rPr lang="en-US" sz="2400" dirty="0"/>
              <a:t> to proceed.</a:t>
            </a:r>
          </a:p>
        </p:txBody>
      </p:sp>
    </p:spTree>
    <p:extLst>
      <p:ext uri="{BB962C8B-B14F-4D97-AF65-F5344CB8AC3E}">
        <p14:creationId xmlns:p14="http://schemas.microsoft.com/office/powerpoint/2010/main" val="24665143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335316" y="746550"/>
            <a:ext cx="11498576" cy="3562404"/>
          </a:xfrm>
          <a:prstGeom prst="rect">
            <a:avLst/>
          </a:prstGeom>
        </p:spPr>
      </p:pic>
      <p:sp>
        <p:nvSpPr>
          <p:cNvPr id="3" name="Rectangle 2"/>
          <p:cNvSpPr/>
          <p:nvPr/>
        </p:nvSpPr>
        <p:spPr>
          <a:xfrm>
            <a:off x="87916" y="61913"/>
            <a:ext cx="5074851" cy="461665"/>
          </a:xfrm>
          <a:prstGeom prst="rect">
            <a:avLst/>
          </a:prstGeom>
        </p:spPr>
        <p:txBody>
          <a:bodyPr wrap="none">
            <a:spAutoFit/>
          </a:bodyPr>
          <a:lstStyle/>
          <a:p>
            <a:pPr marL="342900" indent="-342900">
              <a:buFont typeface="Arial" panose="020B0604020202020204" pitchFamily="34" charset="0"/>
              <a:buChar char="•"/>
            </a:pPr>
            <a:r>
              <a:rPr lang="en-US" sz="2400" dirty="0"/>
              <a:t>Read and agree to the </a:t>
            </a:r>
            <a:r>
              <a:rPr lang="en-US" sz="2400" b="1" dirty="0"/>
              <a:t>Terms of Use</a:t>
            </a:r>
            <a:r>
              <a:rPr lang="en-US" sz="2400" dirty="0"/>
              <a:t>.</a:t>
            </a:r>
          </a:p>
        </p:txBody>
      </p:sp>
    </p:spTree>
    <p:extLst>
      <p:ext uri="{BB962C8B-B14F-4D97-AF65-F5344CB8AC3E}">
        <p14:creationId xmlns:p14="http://schemas.microsoft.com/office/powerpoint/2010/main" val="1732078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71926"/>
            <a:ext cx="11080664" cy="830997"/>
          </a:xfrm>
          <a:prstGeom prst="rect">
            <a:avLst/>
          </a:prstGeom>
        </p:spPr>
        <p:txBody>
          <a:bodyPr wrap="square">
            <a:spAutoFit/>
          </a:bodyPr>
          <a:lstStyle/>
          <a:p>
            <a:pPr marL="342900" indent="-342900">
              <a:buFont typeface="Arial" panose="020B0604020202020204" pitchFamily="34" charset="0"/>
              <a:buChar char="•"/>
            </a:pPr>
            <a:r>
              <a:rPr lang="en-US" sz="2400" dirty="0"/>
              <a:t>Congratulations! If your screen looks like the one below, you have successfully registered for </a:t>
            </a:r>
            <a:r>
              <a:rPr lang="en-US" sz="2400" b="1" dirty="0" err="1"/>
              <a:t>ThingSpeak</a:t>
            </a:r>
            <a:r>
              <a:rPr lang="en-US" sz="2400" dirty="0"/>
              <a:t>.</a:t>
            </a:r>
          </a:p>
        </p:txBody>
      </p:sp>
      <p:pic>
        <p:nvPicPr>
          <p:cNvPr id="3" name="Picture 2"/>
          <p:cNvPicPr>
            <a:picLocks noChangeAspect="1"/>
          </p:cNvPicPr>
          <p:nvPr/>
        </p:nvPicPr>
        <p:blipFill>
          <a:blip r:embed="rId3"/>
          <a:stretch>
            <a:fillRect/>
          </a:stretch>
        </p:blipFill>
        <p:spPr>
          <a:xfrm>
            <a:off x="946091" y="902922"/>
            <a:ext cx="10305587" cy="5568433"/>
          </a:xfrm>
          <a:prstGeom prst="rect">
            <a:avLst/>
          </a:prstGeom>
        </p:spPr>
      </p:pic>
    </p:spTree>
    <p:extLst>
      <p:ext uri="{BB962C8B-B14F-4D97-AF65-F5344CB8AC3E}">
        <p14:creationId xmlns:p14="http://schemas.microsoft.com/office/powerpoint/2010/main" val="4154535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1557" y="75156"/>
            <a:ext cx="2834559" cy="461665"/>
          </a:xfrm>
          <a:prstGeom prst="rect">
            <a:avLst/>
          </a:prstGeom>
        </p:spPr>
        <p:txBody>
          <a:bodyPr wrap="none">
            <a:spAutoFit/>
          </a:bodyPr>
          <a:lstStyle/>
          <a:p>
            <a:pPr marL="342900" indent="-342900">
              <a:buFont typeface="Arial" panose="020B0604020202020204" pitchFamily="34" charset="0"/>
              <a:buChar char="•"/>
            </a:pPr>
            <a:r>
              <a:rPr lang="en-US" sz="2400" dirty="0"/>
              <a:t>Click New Channel</a:t>
            </a:r>
          </a:p>
        </p:txBody>
      </p:sp>
      <p:pic>
        <p:nvPicPr>
          <p:cNvPr id="5" name="Picture 4"/>
          <p:cNvPicPr>
            <a:picLocks noChangeAspect="1"/>
          </p:cNvPicPr>
          <p:nvPr/>
        </p:nvPicPr>
        <p:blipFill>
          <a:blip r:embed="rId3"/>
          <a:stretch>
            <a:fillRect/>
          </a:stretch>
        </p:blipFill>
        <p:spPr>
          <a:xfrm>
            <a:off x="482099" y="830438"/>
            <a:ext cx="11212490" cy="5572903"/>
          </a:xfrm>
          <a:prstGeom prst="rect">
            <a:avLst/>
          </a:prstGeom>
        </p:spPr>
      </p:pic>
    </p:spTree>
    <p:extLst>
      <p:ext uri="{BB962C8B-B14F-4D97-AF65-F5344CB8AC3E}">
        <p14:creationId xmlns:p14="http://schemas.microsoft.com/office/powerpoint/2010/main" val="3459058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6"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636892" y="651353"/>
            <a:ext cx="10786845" cy="5683576"/>
          </a:xfrm>
          <a:prstGeom prst="rect">
            <a:avLst/>
          </a:prstGeom>
        </p:spPr>
      </p:pic>
    </p:spTree>
    <p:extLst>
      <p:ext uri="{BB962C8B-B14F-4D97-AF65-F5344CB8AC3E}">
        <p14:creationId xmlns:p14="http://schemas.microsoft.com/office/powerpoint/2010/main" val="7337022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80026" y="60379"/>
            <a:ext cx="11171652" cy="461665"/>
          </a:xfrm>
          <a:prstGeom prst="rect">
            <a:avLst/>
          </a:prstGeom>
        </p:spPr>
        <p:txBody>
          <a:bodyPr wrap="square">
            <a:spAutoFit/>
          </a:bodyPr>
          <a:lstStyle/>
          <a:p>
            <a:pPr marL="342900" indent="-342900">
              <a:buFont typeface="Arial" panose="020B0604020202020204" pitchFamily="34" charset="0"/>
              <a:buChar char="•"/>
            </a:pPr>
            <a:r>
              <a:rPr lang="en-US" sz="2400" dirty="0"/>
              <a:t>Create a single channel to collect the raw values from the </a:t>
            </a:r>
            <a:r>
              <a:rPr lang="en-US" sz="2400" b="1" dirty="0"/>
              <a:t>potentiometer</a:t>
            </a:r>
            <a:r>
              <a:rPr lang="en-US" sz="2400" dirty="0"/>
              <a:t>.</a:t>
            </a:r>
          </a:p>
        </p:txBody>
      </p:sp>
      <p:pic>
        <p:nvPicPr>
          <p:cNvPr id="4" name="Picture 3"/>
          <p:cNvPicPr>
            <a:picLocks noChangeAspect="1"/>
          </p:cNvPicPr>
          <p:nvPr/>
        </p:nvPicPr>
        <p:blipFill>
          <a:blip r:embed="rId3"/>
          <a:stretch>
            <a:fillRect/>
          </a:stretch>
        </p:blipFill>
        <p:spPr>
          <a:xfrm>
            <a:off x="239501" y="572913"/>
            <a:ext cx="11622894" cy="4825805"/>
          </a:xfrm>
          <a:prstGeom prst="rect">
            <a:avLst/>
          </a:prstGeom>
        </p:spPr>
      </p:pic>
    </p:spTree>
    <p:extLst>
      <p:ext uri="{BB962C8B-B14F-4D97-AF65-F5344CB8AC3E}">
        <p14:creationId xmlns:p14="http://schemas.microsoft.com/office/powerpoint/2010/main" val="4170018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4936" y="61476"/>
            <a:ext cx="6272615" cy="461665"/>
          </a:xfrm>
          <a:prstGeom prst="rect">
            <a:avLst/>
          </a:prstGeom>
        </p:spPr>
        <p:txBody>
          <a:bodyPr wrap="none">
            <a:spAutoFit/>
          </a:bodyPr>
          <a:lstStyle/>
          <a:p>
            <a:pPr marL="342900" indent="-342900">
              <a:buFont typeface="Arial" panose="020B0604020202020204" pitchFamily="34" charset="0"/>
              <a:buChar char="•"/>
            </a:pPr>
            <a:r>
              <a:rPr lang="en-US" sz="2400" dirty="0"/>
              <a:t>Scroll to the bottom and click </a:t>
            </a:r>
            <a:r>
              <a:rPr lang="en-US" sz="2400" b="1" dirty="0"/>
              <a:t>“Save Channel.”</a:t>
            </a:r>
            <a:endParaRPr lang="en-US" sz="2400" dirty="0"/>
          </a:p>
        </p:txBody>
      </p:sp>
      <p:pic>
        <p:nvPicPr>
          <p:cNvPr id="3" name="Picture 2"/>
          <p:cNvPicPr>
            <a:picLocks noChangeAspect="1"/>
          </p:cNvPicPr>
          <p:nvPr/>
        </p:nvPicPr>
        <p:blipFill>
          <a:blip r:embed="rId3"/>
          <a:stretch>
            <a:fillRect/>
          </a:stretch>
        </p:blipFill>
        <p:spPr>
          <a:xfrm>
            <a:off x="227344" y="631023"/>
            <a:ext cx="11697433" cy="4596342"/>
          </a:xfrm>
          <a:prstGeom prst="rect">
            <a:avLst/>
          </a:prstGeom>
        </p:spPr>
      </p:pic>
    </p:spTree>
    <p:extLst>
      <p:ext uri="{BB962C8B-B14F-4D97-AF65-F5344CB8AC3E}">
        <p14:creationId xmlns:p14="http://schemas.microsoft.com/office/powerpoint/2010/main" val="3365473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0026" y="59614"/>
            <a:ext cx="11171652" cy="461665"/>
          </a:xfrm>
          <a:prstGeom prst="rect">
            <a:avLst/>
          </a:prstGeom>
        </p:spPr>
        <p:txBody>
          <a:bodyPr wrap="square">
            <a:spAutoFit/>
          </a:bodyPr>
          <a:lstStyle/>
          <a:p>
            <a:pPr marL="342900" indent="-342900">
              <a:buFont typeface="Arial" panose="020B0604020202020204" pitchFamily="34" charset="0"/>
              <a:buChar char="•"/>
            </a:pPr>
            <a:r>
              <a:rPr lang="en-US" sz="2400" dirty="0"/>
              <a:t>The screen should appear as shown below. Then, click the </a:t>
            </a:r>
            <a:r>
              <a:rPr lang="en-US" sz="2400" b="1" dirty="0"/>
              <a:t>“API Keys”</a:t>
            </a:r>
            <a:r>
              <a:rPr lang="en-US" sz="2400" dirty="0"/>
              <a:t> button.</a:t>
            </a:r>
          </a:p>
        </p:txBody>
      </p:sp>
      <p:pic>
        <p:nvPicPr>
          <p:cNvPr id="3" name="Picture 2"/>
          <p:cNvPicPr>
            <a:picLocks noChangeAspect="1"/>
          </p:cNvPicPr>
          <p:nvPr/>
        </p:nvPicPr>
        <p:blipFill>
          <a:blip r:embed="rId3"/>
          <a:stretch>
            <a:fillRect/>
          </a:stretch>
        </p:blipFill>
        <p:spPr>
          <a:xfrm>
            <a:off x="263047" y="590430"/>
            <a:ext cx="11611967" cy="5933308"/>
          </a:xfrm>
          <a:prstGeom prst="rect">
            <a:avLst/>
          </a:prstGeom>
        </p:spPr>
      </p:pic>
    </p:spTree>
    <p:extLst>
      <p:ext uri="{BB962C8B-B14F-4D97-AF65-F5344CB8AC3E}">
        <p14:creationId xmlns:p14="http://schemas.microsoft.com/office/powerpoint/2010/main" val="3427132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50103" y="48771"/>
            <a:ext cx="11398685" cy="1200329"/>
          </a:xfrm>
          <a:prstGeom prst="rect">
            <a:avLst/>
          </a:prstGeom>
        </p:spPr>
        <p:txBody>
          <a:bodyPr wrap="square">
            <a:spAutoFit/>
          </a:bodyPr>
          <a:lstStyle/>
          <a:p>
            <a:pPr marL="342900" indent="-342900">
              <a:buFont typeface="Arial" panose="020B0604020202020204" pitchFamily="34" charset="0"/>
              <a:buChar char="•"/>
            </a:pPr>
            <a:r>
              <a:rPr lang="en-US" sz="2400" dirty="0"/>
              <a:t>This is where the </a:t>
            </a:r>
            <a:r>
              <a:rPr lang="en-US" sz="2400" b="1" dirty="0"/>
              <a:t>API Keys</a:t>
            </a:r>
            <a:r>
              <a:rPr lang="en-US" sz="2400" dirty="0"/>
              <a:t> and the </a:t>
            </a:r>
            <a:r>
              <a:rPr lang="en-US" sz="2400" b="1" dirty="0"/>
              <a:t>Channel ID</a:t>
            </a:r>
            <a:r>
              <a:rPr lang="en-US" sz="2400" dirty="0"/>
              <a:t> for this channel are located. We will need all three of these for our code: the </a:t>
            </a:r>
            <a:r>
              <a:rPr lang="en-US" sz="2400" b="1" dirty="0"/>
              <a:t>Channel ID</a:t>
            </a:r>
            <a:r>
              <a:rPr lang="en-US" sz="2400" dirty="0"/>
              <a:t>, the </a:t>
            </a:r>
            <a:r>
              <a:rPr lang="en-US" sz="2400" b="1" dirty="0"/>
              <a:t>Write API Key</a:t>
            </a:r>
            <a:r>
              <a:rPr lang="en-US" sz="2400" dirty="0"/>
              <a:t>, and the </a:t>
            </a:r>
            <a:r>
              <a:rPr lang="en-US" sz="2400" b="1" dirty="0"/>
              <a:t>Read API Key</a:t>
            </a:r>
            <a:r>
              <a:rPr lang="en-US" sz="2400" dirty="0"/>
              <a:t>.</a:t>
            </a:r>
          </a:p>
        </p:txBody>
      </p:sp>
      <p:pic>
        <p:nvPicPr>
          <p:cNvPr id="3" name="Picture 2"/>
          <p:cNvPicPr>
            <a:picLocks noChangeAspect="1"/>
          </p:cNvPicPr>
          <p:nvPr/>
        </p:nvPicPr>
        <p:blipFill>
          <a:blip r:embed="rId3"/>
          <a:stretch>
            <a:fillRect/>
          </a:stretch>
        </p:blipFill>
        <p:spPr>
          <a:xfrm>
            <a:off x="1197563" y="943149"/>
            <a:ext cx="9956925" cy="5602138"/>
          </a:xfrm>
          <a:prstGeom prst="rect">
            <a:avLst/>
          </a:prstGeom>
        </p:spPr>
      </p:pic>
    </p:spTree>
    <p:extLst>
      <p:ext uri="{BB962C8B-B14F-4D97-AF65-F5344CB8AC3E}">
        <p14:creationId xmlns:p14="http://schemas.microsoft.com/office/powerpoint/2010/main" val="4202291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4" name="Rectangle 3"/>
          <p:cNvSpPr/>
          <p:nvPr/>
        </p:nvSpPr>
        <p:spPr>
          <a:xfrm>
            <a:off x="82740" y="36424"/>
            <a:ext cx="4267194" cy="461665"/>
          </a:xfrm>
          <a:prstGeom prst="rect">
            <a:avLst/>
          </a:prstGeom>
        </p:spPr>
        <p:txBody>
          <a:bodyPr wrap="none">
            <a:spAutoFit/>
          </a:bodyPr>
          <a:lstStyle/>
          <a:p>
            <a:r>
              <a:rPr lang="en-US" sz="2400" b="1" dirty="0" err="1" smtClean="0"/>
              <a:t>ThingSpeak</a:t>
            </a:r>
            <a:r>
              <a:rPr lang="en-US" sz="2400" b="1" dirty="0" smtClean="0"/>
              <a:t> - Library installation</a:t>
            </a:r>
            <a:endParaRPr lang="en-US" sz="2400" b="1" dirty="0"/>
          </a:p>
        </p:txBody>
      </p:sp>
      <p:sp>
        <p:nvSpPr>
          <p:cNvPr id="2" name="Rectangle 1"/>
          <p:cNvSpPr/>
          <p:nvPr/>
        </p:nvSpPr>
        <p:spPr>
          <a:xfrm>
            <a:off x="0" y="482774"/>
            <a:ext cx="12037512" cy="830997"/>
          </a:xfrm>
          <a:prstGeom prst="rect">
            <a:avLst/>
          </a:prstGeom>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n-US" altLang="en-US" sz="2400" dirty="0"/>
              <a:t>In the Arduino IDE, go to the Tools menu, then select Manage Libraries... to open the Library Manager. </a:t>
            </a:r>
          </a:p>
        </p:txBody>
      </p:sp>
      <p:pic>
        <p:nvPicPr>
          <p:cNvPr id="6" name="Picture 5"/>
          <p:cNvPicPr>
            <a:picLocks noChangeAspect="1"/>
          </p:cNvPicPr>
          <p:nvPr/>
        </p:nvPicPr>
        <p:blipFill>
          <a:blip r:embed="rId3"/>
          <a:stretch>
            <a:fillRect/>
          </a:stretch>
        </p:blipFill>
        <p:spPr>
          <a:xfrm>
            <a:off x="2443558" y="1193892"/>
            <a:ext cx="7464936" cy="5366539"/>
          </a:xfrm>
          <a:prstGeom prst="rect">
            <a:avLst/>
          </a:prstGeom>
        </p:spPr>
      </p:pic>
    </p:spTree>
    <p:extLst>
      <p:ext uri="{BB962C8B-B14F-4D97-AF65-F5344CB8AC3E}">
        <p14:creationId xmlns:p14="http://schemas.microsoft.com/office/powerpoint/2010/main" val="2986520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812239" y="934293"/>
            <a:ext cx="8532877" cy="5589445"/>
          </a:xfrm>
          <a:prstGeom prst="rect">
            <a:avLst/>
          </a:prstGeom>
        </p:spPr>
      </p:pic>
      <p:sp>
        <p:nvSpPr>
          <p:cNvPr id="3" name="Rectangle 2"/>
          <p:cNvSpPr/>
          <p:nvPr/>
        </p:nvSpPr>
        <p:spPr>
          <a:xfrm>
            <a:off x="80026" y="56403"/>
            <a:ext cx="11171652" cy="830997"/>
          </a:xfrm>
          <a:prstGeom prst="rect">
            <a:avLst/>
          </a:prstGeom>
        </p:spPr>
        <p:txBody>
          <a:bodyPr wrap="square">
            <a:spAutoFit/>
          </a:bodyPr>
          <a:lstStyle/>
          <a:p>
            <a:pPr marL="342900" indent="-342900">
              <a:buFont typeface="Arial" panose="020B0604020202020204" pitchFamily="34" charset="0"/>
              <a:buChar char="•"/>
            </a:pPr>
            <a:r>
              <a:rPr lang="en-US" sz="2400" dirty="0"/>
              <a:t>In the Library Manager search box, type </a:t>
            </a:r>
            <a:r>
              <a:rPr lang="en-US" sz="2400" b="1" dirty="0" err="1"/>
              <a:t>ThingSpeak</a:t>
            </a:r>
            <a:r>
              <a:rPr lang="en-US" sz="2400" dirty="0"/>
              <a:t>, then select the </a:t>
            </a:r>
            <a:r>
              <a:rPr lang="en-US" sz="2400" b="1" dirty="0" err="1"/>
              <a:t>ThingSpeak</a:t>
            </a:r>
            <a:r>
              <a:rPr lang="en-US" sz="2400" dirty="0"/>
              <a:t> library and click </a:t>
            </a:r>
            <a:r>
              <a:rPr lang="en-US" sz="2400" b="1" dirty="0"/>
              <a:t>Install</a:t>
            </a:r>
            <a:r>
              <a:rPr lang="en-US" sz="2400" dirty="0"/>
              <a:t>. </a:t>
            </a:r>
          </a:p>
        </p:txBody>
      </p:sp>
    </p:spTree>
    <p:extLst>
      <p:ext uri="{BB962C8B-B14F-4D97-AF65-F5344CB8AC3E}">
        <p14:creationId xmlns:p14="http://schemas.microsoft.com/office/powerpoint/2010/main" val="35873448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2337032" y="1183324"/>
            <a:ext cx="7157697" cy="5340414"/>
          </a:xfrm>
          <a:prstGeom prst="rect">
            <a:avLst/>
          </a:prstGeom>
        </p:spPr>
      </p:pic>
      <p:sp>
        <p:nvSpPr>
          <p:cNvPr id="4" name="Rectangle 3"/>
          <p:cNvSpPr/>
          <p:nvPr/>
        </p:nvSpPr>
        <p:spPr>
          <a:xfrm>
            <a:off x="50104" y="47088"/>
            <a:ext cx="11251678" cy="1200329"/>
          </a:xfrm>
          <a:prstGeom prst="rect">
            <a:avLst/>
          </a:prstGeom>
        </p:spPr>
        <p:txBody>
          <a:bodyPr wrap="square">
            <a:spAutoFit/>
          </a:bodyPr>
          <a:lstStyle/>
          <a:p>
            <a:pPr marL="342900" indent="-342900">
              <a:buFont typeface="Arial" panose="020B0604020202020204" pitchFamily="34" charset="0"/>
              <a:buChar char="•"/>
            </a:pPr>
            <a:r>
              <a:rPr lang="en-US" sz="2400" dirty="0"/>
              <a:t>The installation of the </a:t>
            </a:r>
            <a:r>
              <a:rPr lang="en-US" sz="2400" dirty="0" err="1"/>
              <a:t>ThingSpeak</a:t>
            </a:r>
            <a:r>
              <a:rPr lang="en-US" sz="2400" dirty="0"/>
              <a:t> library is in progress. Wait until the installation is complete. Once it finishes, you can include the library in your Arduino sketch to send sensor data to the </a:t>
            </a:r>
            <a:r>
              <a:rPr lang="en-US" sz="2400" dirty="0" err="1"/>
              <a:t>ThingSpeak</a:t>
            </a:r>
            <a:r>
              <a:rPr lang="en-US" sz="2400" dirty="0"/>
              <a:t> cloud.</a:t>
            </a:r>
          </a:p>
        </p:txBody>
      </p:sp>
    </p:spTree>
    <p:extLst>
      <p:ext uri="{BB962C8B-B14F-4D97-AF65-F5344CB8AC3E}">
        <p14:creationId xmlns:p14="http://schemas.microsoft.com/office/powerpoint/2010/main" val="10325368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5" name="Rectangle 1"/>
          <p:cNvSpPr>
            <a:spLocks noChangeArrowheads="1"/>
          </p:cNvSpPr>
          <p:nvPr/>
        </p:nvSpPr>
        <p:spPr bwMode="auto">
          <a:xfrm rot="10800000" flipV="1">
            <a:off x="12526" y="35667"/>
            <a:ext cx="113736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After the installation is complete, the Install button will change to Remove, and the output window will display the installation details. </a:t>
            </a:r>
          </a:p>
        </p:txBody>
      </p:sp>
      <p:pic>
        <p:nvPicPr>
          <p:cNvPr id="3" name="Picture 2"/>
          <p:cNvPicPr>
            <a:picLocks noChangeAspect="1"/>
          </p:cNvPicPr>
          <p:nvPr/>
        </p:nvPicPr>
        <p:blipFill>
          <a:blip r:embed="rId3"/>
          <a:stretch>
            <a:fillRect/>
          </a:stretch>
        </p:blipFill>
        <p:spPr>
          <a:xfrm>
            <a:off x="2336462" y="870851"/>
            <a:ext cx="7508995" cy="5591230"/>
          </a:xfrm>
          <a:prstGeom prst="rect">
            <a:avLst/>
          </a:prstGeom>
        </p:spPr>
      </p:pic>
    </p:spTree>
    <p:extLst>
      <p:ext uri="{BB962C8B-B14F-4D97-AF65-F5344CB8AC3E}">
        <p14:creationId xmlns:p14="http://schemas.microsoft.com/office/powerpoint/2010/main" val="3771467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82740" y="36424"/>
            <a:ext cx="5187767" cy="461665"/>
          </a:xfrm>
          <a:prstGeom prst="rect">
            <a:avLst/>
          </a:prstGeom>
        </p:spPr>
        <p:txBody>
          <a:bodyPr wrap="none">
            <a:spAutoFit/>
          </a:bodyPr>
          <a:lstStyle/>
          <a:p>
            <a:r>
              <a:rPr lang="en-US" sz="2400" b="1" dirty="0" err="1" smtClean="0"/>
              <a:t>ThingSpeak</a:t>
            </a:r>
            <a:r>
              <a:rPr lang="en-US" sz="2400" b="1" dirty="0" smtClean="0"/>
              <a:t> - Potentiometer Code </a:t>
            </a:r>
            <a:r>
              <a:rPr lang="en-US" sz="2400" b="1" dirty="0" err="1" smtClean="0"/>
              <a:t>Code</a:t>
            </a:r>
            <a:endParaRPr lang="en-US" sz="2400" b="1" dirty="0"/>
          </a:p>
        </p:txBody>
      </p:sp>
      <p:sp>
        <p:nvSpPr>
          <p:cNvPr id="3" name="Rectangle 2"/>
          <p:cNvSpPr/>
          <p:nvPr/>
        </p:nvSpPr>
        <p:spPr>
          <a:xfrm>
            <a:off x="106148" y="498089"/>
            <a:ext cx="11964990" cy="5909310"/>
          </a:xfrm>
          <a:prstGeom prst="rect">
            <a:avLst/>
          </a:prstGeom>
        </p:spPr>
        <p:txBody>
          <a:bodyPr wrap="square">
            <a:spAutoFit/>
          </a:bodyPr>
          <a:lstStyle/>
          <a:p>
            <a:r>
              <a:rPr lang="en-US" dirty="0">
                <a:solidFill>
                  <a:srgbClr val="728E00"/>
                </a:solidFill>
                <a:latin typeface="Consolas" panose="020B0609020204030204" pitchFamily="49" charset="0"/>
              </a:rPr>
              <a:t>#include</a:t>
            </a:r>
            <a:r>
              <a:rPr lang="en-US" dirty="0">
                <a:solidFill>
                  <a:srgbClr val="4E5B61"/>
                </a:solidFill>
                <a:latin typeface="Consolas" panose="020B0609020204030204" pitchFamily="49" charset="0"/>
              </a:rPr>
              <a:t> </a:t>
            </a:r>
            <a:r>
              <a:rPr lang="en-US" dirty="0">
                <a:solidFill>
                  <a:srgbClr val="005C5F"/>
                </a:solidFill>
                <a:latin typeface="Consolas" panose="020B0609020204030204" pitchFamily="49" charset="0"/>
              </a:rPr>
              <a:t>&lt;</a:t>
            </a:r>
            <a:r>
              <a:rPr lang="en-US" dirty="0" err="1">
                <a:solidFill>
                  <a:srgbClr val="005C5F"/>
                </a:solidFill>
                <a:latin typeface="Consolas" panose="020B0609020204030204" pitchFamily="49" charset="0"/>
              </a:rPr>
              <a:t>WiFi.h</a:t>
            </a:r>
            <a:r>
              <a:rPr lang="en-US" dirty="0">
                <a:solidFill>
                  <a:srgbClr val="005C5F"/>
                </a:solidFill>
                <a:latin typeface="Consolas" panose="020B0609020204030204" pitchFamily="49" charset="0"/>
              </a:rPr>
              <a:t>&gt;</a:t>
            </a:r>
            <a:r>
              <a:rPr lang="en-US" dirty="0">
                <a:solidFill>
                  <a:srgbClr val="4E5B61"/>
                </a:solidFill>
                <a:latin typeface="Consolas" panose="020B0609020204030204" pitchFamily="49" charset="0"/>
              </a:rPr>
              <a:t>            </a:t>
            </a:r>
            <a:r>
              <a:rPr lang="en-US" dirty="0">
                <a:solidFill>
                  <a:srgbClr val="95A5A6"/>
                </a:solidFill>
                <a:latin typeface="Consolas" panose="020B0609020204030204" pitchFamily="49" charset="0"/>
              </a:rPr>
              <a:t>// Include Wi-Fi library for ESP32</a:t>
            </a:r>
            <a:endParaRPr lang="en-US" dirty="0">
              <a:solidFill>
                <a:srgbClr val="4E5B61"/>
              </a:solidFill>
              <a:latin typeface="Consolas" panose="020B0609020204030204" pitchFamily="49" charset="0"/>
            </a:endParaRPr>
          </a:p>
          <a:p>
            <a:r>
              <a:rPr lang="en-US" dirty="0">
                <a:solidFill>
                  <a:srgbClr val="728E00"/>
                </a:solidFill>
                <a:latin typeface="Consolas" panose="020B0609020204030204" pitchFamily="49" charset="0"/>
              </a:rPr>
              <a:t>#include</a:t>
            </a:r>
            <a:r>
              <a:rPr lang="en-US" dirty="0">
                <a:solidFill>
                  <a:srgbClr val="4E5B61"/>
                </a:solidFill>
                <a:latin typeface="Consolas" panose="020B0609020204030204" pitchFamily="49" charset="0"/>
              </a:rPr>
              <a:t> </a:t>
            </a:r>
            <a:r>
              <a:rPr lang="en-US" dirty="0">
                <a:solidFill>
                  <a:srgbClr val="005C5F"/>
                </a:solidFill>
                <a:latin typeface="Consolas" panose="020B0609020204030204" pitchFamily="49" charset="0"/>
              </a:rPr>
              <a:t>&lt;</a:t>
            </a:r>
            <a:r>
              <a:rPr lang="en-US" dirty="0" err="1">
                <a:solidFill>
                  <a:srgbClr val="005C5F"/>
                </a:solidFill>
                <a:latin typeface="Consolas" panose="020B0609020204030204" pitchFamily="49" charset="0"/>
              </a:rPr>
              <a:t>ThingSpeak.h</a:t>
            </a:r>
            <a:r>
              <a:rPr lang="en-US" dirty="0">
                <a:solidFill>
                  <a:srgbClr val="005C5F"/>
                </a:solidFill>
                <a:latin typeface="Consolas" panose="020B0609020204030204" pitchFamily="49" charset="0"/>
              </a:rPr>
              <a:t>&gt;</a:t>
            </a:r>
            <a:r>
              <a:rPr lang="en-US" dirty="0">
                <a:solidFill>
                  <a:srgbClr val="4E5B61"/>
                </a:solidFill>
                <a:latin typeface="Consolas" panose="020B0609020204030204" pitchFamily="49" charset="0"/>
              </a:rPr>
              <a:t>      </a:t>
            </a:r>
            <a:r>
              <a:rPr lang="en-US" dirty="0">
                <a:solidFill>
                  <a:srgbClr val="95A5A6"/>
                </a:solidFill>
                <a:latin typeface="Consolas" panose="020B0609020204030204" pitchFamily="49" charset="0"/>
              </a:rPr>
              <a:t>// Include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library for </a:t>
            </a:r>
            <a:r>
              <a:rPr lang="en-US" dirty="0" err="1">
                <a:solidFill>
                  <a:srgbClr val="95A5A6"/>
                </a:solidFill>
                <a:latin typeface="Consolas" panose="020B0609020204030204" pitchFamily="49" charset="0"/>
              </a:rPr>
              <a:t>IoT</a:t>
            </a:r>
            <a:r>
              <a:rPr lang="en-US" dirty="0">
                <a:solidFill>
                  <a:srgbClr val="95A5A6"/>
                </a:solidFill>
                <a:latin typeface="Consolas" panose="020B0609020204030204" pitchFamily="49" charset="0"/>
              </a:rPr>
              <a:t> data communication</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a:solidFill>
                  <a:srgbClr val="95A5A6"/>
                </a:solidFill>
                <a:latin typeface="Consolas" panose="020B0609020204030204" pitchFamily="49" charset="0"/>
              </a:rPr>
              <a:t>// Wi-Fi credentials - replace with your network's SSID and password</a:t>
            </a:r>
            <a:endParaRPr lang="en-US" dirty="0">
              <a:solidFill>
                <a:srgbClr val="4E5B61"/>
              </a:solidFill>
              <a:latin typeface="Consolas" panose="020B0609020204030204" pitchFamily="49" charset="0"/>
            </a:endParaRPr>
          </a:p>
          <a:p>
            <a:r>
              <a:rPr lang="en-US" dirty="0" err="1">
                <a:solidFill>
                  <a:srgbClr val="00979D"/>
                </a:solidFill>
                <a:latin typeface="Consolas" panose="020B0609020204030204" pitchFamily="49" charset="0"/>
              </a:rPr>
              <a:t>const</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char</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ssid</a:t>
            </a:r>
            <a:r>
              <a:rPr lang="en-US" dirty="0">
                <a:solidFill>
                  <a:srgbClr val="4E5B61"/>
                </a:solidFill>
                <a:latin typeface="Consolas" panose="020B0609020204030204" pitchFamily="49" charset="0"/>
              </a:rPr>
              <a:t> = </a:t>
            </a:r>
            <a:r>
              <a:rPr lang="en-US" dirty="0" smtClean="0">
                <a:solidFill>
                  <a:srgbClr val="005C5F"/>
                </a:solidFill>
                <a:latin typeface="Consolas" panose="020B0609020204030204" pitchFamily="49" charset="0"/>
              </a:rPr>
              <a:t>“Your SSID"</a:t>
            </a:r>
            <a:r>
              <a:rPr lang="en-US" dirty="0" smtClean="0">
                <a:solidFill>
                  <a:srgbClr val="4E5B61"/>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err="1">
                <a:solidFill>
                  <a:srgbClr val="00979D"/>
                </a:solidFill>
                <a:latin typeface="Consolas" panose="020B0609020204030204" pitchFamily="49" charset="0"/>
              </a:rPr>
              <a:t>const</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char</a:t>
            </a:r>
            <a:r>
              <a:rPr lang="en-US" dirty="0">
                <a:solidFill>
                  <a:srgbClr val="4E5B61"/>
                </a:solidFill>
                <a:latin typeface="Consolas" panose="020B0609020204030204" pitchFamily="49" charset="0"/>
              </a:rPr>
              <a:t>* password = </a:t>
            </a:r>
            <a:r>
              <a:rPr lang="en-US" dirty="0" smtClean="0">
                <a:solidFill>
                  <a:srgbClr val="005C5F"/>
                </a:solidFill>
                <a:latin typeface="Consolas" panose="020B0609020204030204" pitchFamily="49" charset="0"/>
              </a:rPr>
              <a:t>“Your Password"</a:t>
            </a:r>
            <a:r>
              <a:rPr lang="en-US" dirty="0" smtClean="0">
                <a:solidFill>
                  <a:srgbClr val="4E5B61"/>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err="1">
                <a:solidFill>
                  <a:srgbClr val="4E5B61"/>
                </a:solidFill>
                <a:latin typeface="Consolas" panose="020B0609020204030204" pitchFamily="49" charset="0"/>
              </a:rPr>
              <a:t>WiFiClient</a:t>
            </a:r>
            <a:r>
              <a:rPr lang="en-US" dirty="0">
                <a:solidFill>
                  <a:srgbClr val="4E5B61"/>
                </a:solidFill>
                <a:latin typeface="Consolas" panose="020B0609020204030204" pitchFamily="49" charset="0"/>
              </a:rPr>
              <a:t> client;</a:t>
            </a:r>
            <a:r>
              <a:rPr lang="en-US" dirty="0">
                <a:solidFill>
                  <a:srgbClr val="95A5A6"/>
                </a:solidFill>
                <a:latin typeface="Consolas" panose="020B0609020204030204" pitchFamily="49" charset="0"/>
              </a:rPr>
              <a:t>           // Create a Wi-Fi client object for network communication</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a:solidFill>
                  <a:srgbClr val="95A5A6"/>
                </a:solidFill>
                <a:latin typeface="Consolas" panose="020B0609020204030204" pitchFamily="49" charset="0"/>
              </a:rPr>
              <a:t>//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channel configuration</a:t>
            </a:r>
            <a:endParaRPr lang="en-US" dirty="0">
              <a:solidFill>
                <a:srgbClr val="4E5B61"/>
              </a:solidFill>
              <a:latin typeface="Consolas" panose="020B0609020204030204" pitchFamily="49" charset="0"/>
            </a:endParaRPr>
          </a:p>
          <a:p>
            <a:r>
              <a:rPr lang="en-US" dirty="0">
                <a:solidFill>
                  <a:srgbClr val="00979D"/>
                </a:solidFill>
                <a:latin typeface="Consolas" panose="020B0609020204030204" pitchFamily="49" charset="0"/>
              </a:rPr>
              <a:t>unsigned</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long</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myChannelNumber</a:t>
            </a:r>
            <a:r>
              <a:rPr lang="en-US" dirty="0">
                <a:solidFill>
                  <a:srgbClr val="4E5B61"/>
                </a:solidFill>
                <a:latin typeface="Consolas" panose="020B0609020204030204" pitchFamily="49" charset="0"/>
              </a:rPr>
              <a:t> = </a:t>
            </a:r>
            <a:r>
              <a:rPr lang="en-US" dirty="0" smtClean="0">
                <a:solidFill>
                  <a:srgbClr val="005C5F"/>
                </a:solidFill>
                <a:latin typeface="Consolas" panose="020B0609020204030204" pitchFamily="49" charset="0"/>
              </a:rPr>
              <a:t>Your Channel Number</a:t>
            </a:r>
            <a:r>
              <a:rPr lang="en-US" dirty="0" smtClean="0">
                <a:solidFill>
                  <a:srgbClr val="4E5B61"/>
                </a:solidFill>
                <a:latin typeface="Consolas" panose="020B0609020204030204" pitchFamily="49" charset="0"/>
              </a:rPr>
              <a:t>;</a:t>
            </a:r>
            <a:r>
              <a:rPr lang="en-US" dirty="0" smtClean="0">
                <a:solidFill>
                  <a:srgbClr val="95A5A6"/>
                </a:solidFill>
                <a:latin typeface="Consolas" panose="020B0609020204030204" pitchFamily="49" charset="0"/>
              </a:rPr>
              <a:t> </a:t>
            </a:r>
            <a:r>
              <a:rPr lang="en-US" dirty="0">
                <a:solidFill>
                  <a:srgbClr val="95A5A6"/>
                </a:solidFill>
                <a:latin typeface="Consolas" panose="020B0609020204030204" pitchFamily="49" charset="0"/>
              </a:rPr>
              <a:t>   // Your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Channel ID (replace this)</a:t>
            </a:r>
            <a:endParaRPr lang="en-US" dirty="0">
              <a:solidFill>
                <a:srgbClr val="4E5B61"/>
              </a:solidFill>
              <a:latin typeface="Consolas" panose="020B0609020204030204" pitchFamily="49" charset="0"/>
            </a:endParaRPr>
          </a:p>
          <a:p>
            <a:r>
              <a:rPr lang="en-US" dirty="0" err="1">
                <a:solidFill>
                  <a:srgbClr val="00979D"/>
                </a:solidFill>
                <a:latin typeface="Consolas" panose="020B0609020204030204" pitchFamily="49" charset="0"/>
              </a:rPr>
              <a:t>const</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char</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myWriteAPIKey</a:t>
            </a:r>
            <a:r>
              <a:rPr lang="en-US" dirty="0">
                <a:solidFill>
                  <a:srgbClr val="4E5B61"/>
                </a:solidFill>
                <a:latin typeface="Consolas" panose="020B0609020204030204" pitchFamily="49" charset="0"/>
              </a:rPr>
              <a:t> = </a:t>
            </a:r>
            <a:r>
              <a:rPr lang="en-US" dirty="0" smtClean="0">
                <a:solidFill>
                  <a:srgbClr val="005C5F"/>
                </a:solidFill>
                <a:latin typeface="Consolas" panose="020B0609020204030204" pitchFamily="49" charset="0"/>
              </a:rPr>
              <a:t>“Your Write API Key"</a:t>
            </a:r>
            <a:r>
              <a:rPr lang="en-US" dirty="0" smtClean="0">
                <a:solidFill>
                  <a:srgbClr val="4E5B61"/>
                </a:solidFill>
                <a:latin typeface="Consolas" panose="020B0609020204030204" pitchFamily="49" charset="0"/>
              </a:rPr>
              <a:t>;</a:t>
            </a:r>
            <a:r>
              <a:rPr lang="en-US" dirty="0" smtClean="0">
                <a:solidFill>
                  <a:srgbClr val="95A5A6"/>
                </a:solidFill>
                <a:latin typeface="Consolas" panose="020B0609020204030204" pitchFamily="49" charset="0"/>
              </a:rPr>
              <a:t> </a:t>
            </a:r>
            <a:r>
              <a:rPr lang="en-US" dirty="0">
                <a:solidFill>
                  <a:srgbClr val="95A5A6"/>
                </a:solidFill>
                <a:latin typeface="Consolas" panose="020B0609020204030204" pitchFamily="49" charset="0"/>
              </a:rPr>
              <a:t> // Your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Write API Key (replace this)</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a:solidFill>
                  <a:srgbClr val="95A5A6"/>
                </a:solidFill>
                <a:latin typeface="Consolas" panose="020B0609020204030204" pitchFamily="49" charset="0"/>
              </a:rPr>
              <a:t>// Potentiometer connection pin on ESP32</a:t>
            </a:r>
            <a:endParaRPr lang="en-US" dirty="0">
              <a:solidFill>
                <a:srgbClr val="4E5B61"/>
              </a:solidFill>
              <a:latin typeface="Consolas" panose="020B0609020204030204" pitchFamily="49" charset="0"/>
            </a:endParaRPr>
          </a:p>
          <a:p>
            <a:r>
              <a:rPr lang="en-US" dirty="0" err="1">
                <a:solidFill>
                  <a:srgbClr val="00979D"/>
                </a:solidFill>
                <a:latin typeface="Consolas" panose="020B0609020204030204" pitchFamily="49" charset="0"/>
              </a:rPr>
              <a:t>const</a:t>
            </a:r>
            <a:r>
              <a:rPr lang="en-US" dirty="0">
                <a:solidFill>
                  <a:srgbClr val="4E5B61"/>
                </a:solidFill>
                <a:latin typeface="Consolas" panose="020B0609020204030204" pitchFamily="49" charset="0"/>
              </a:rPr>
              <a:t> </a:t>
            </a:r>
            <a:r>
              <a:rPr lang="en-US" dirty="0" err="1">
                <a:solidFill>
                  <a:srgbClr val="00979D"/>
                </a:solidFill>
                <a:latin typeface="Consolas" panose="020B0609020204030204" pitchFamily="49" charset="0"/>
              </a:rPr>
              <a:t>int</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potPin</a:t>
            </a:r>
            <a:r>
              <a:rPr lang="en-US" dirty="0">
                <a:solidFill>
                  <a:srgbClr val="4E5B61"/>
                </a:solidFill>
                <a:latin typeface="Consolas" panose="020B0609020204030204" pitchFamily="49" charset="0"/>
              </a:rPr>
              <a:t> = </a:t>
            </a:r>
            <a:r>
              <a:rPr lang="en-US" dirty="0">
                <a:solidFill>
                  <a:srgbClr val="005C5F"/>
                </a:solidFill>
                <a:latin typeface="Consolas" panose="020B0609020204030204" pitchFamily="49" charset="0"/>
              </a:rPr>
              <a:t>36</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GPIO 3 analog input connected to potentiometer output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a:solidFill>
                  <a:srgbClr val="95A5A6"/>
                </a:solidFill>
                <a:latin typeface="Consolas" panose="020B0609020204030204" pitchFamily="49" charset="0"/>
              </a:rPr>
              <a:t>// Variables for timing data uploads to </a:t>
            </a:r>
            <a:r>
              <a:rPr lang="en-US" dirty="0" err="1">
                <a:solidFill>
                  <a:srgbClr val="95A5A6"/>
                </a:solidFill>
                <a:latin typeface="Consolas" panose="020B0609020204030204" pitchFamily="49" charset="0"/>
              </a:rPr>
              <a:t>ThingSpeak</a:t>
            </a:r>
            <a:endParaRPr lang="en-US" dirty="0">
              <a:solidFill>
                <a:srgbClr val="4E5B61"/>
              </a:solidFill>
              <a:latin typeface="Consolas" panose="020B0609020204030204" pitchFamily="49" charset="0"/>
            </a:endParaRPr>
          </a:p>
          <a:p>
            <a:r>
              <a:rPr lang="en-US" dirty="0">
                <a:solidFill>
                  <a:srgbClr val="00979D"/>
                </a:solidFill>
                <a:latin typeface="Consolas" panose="020B0609020204030204" pitchFamily="49" charset="0"/>
              </a:rPr>
              <a:t>unsigned</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long</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lastTime</a:t>
            </a:r>
            <a:r>
              <a:rPr lang="en-US" dirty="0">
                <a:solidFill>
                  <a:srgbClr val="4E5B61"/>
                </a:solidFill>
                <a:latin typeface="Consolas" panose="020B0609020204030204" pitchFamily="49" charset="0"/>
              </a:rPr>
              <a:t> = </a:t>
            </a:r>
            <a:r>
              <a:rPr lang="en-US" dirty="0">
                <a:solidFill>
                  <a:srgbClr val="005C5F"/>
                </a:solidFill>
                <a:latin typeface="Consolas" panose="020B0609020204030204" pitchFamily="49" charset="0"/>
              </a:rPr>
              <a:t>0</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Stores the timestamp of the last upload</a:t>
            </a:r>
            <a:endParaRPr lang="en-US" dirty="0">
              <a:solidFill>
                <a:srgbClr val="4E5B61"/>
              </a:solidFill>
              <a:latin typeface="Consolas" panose="020B0609020204030204" pitchFamily="49" charset="0"/>
            </a:endParaRPr>
          </a:p>
          <a:p>
            <a:r>
              <a:rPr lang="en-US" dirty="0">
                <a:solidFill>
                  <a:srgbClr val="00979D"/>
                </a:solidFill>
                <a:latin typeface="Consolas" panose="020B0609020204030204" pitchFamily="49" charset="0"/>
              </a:rPr>
              <a:t>unsigned</a:t>
            </a:r>
            <a:r>
              <a:rPr lang="en-US" dirty="0">
                <a:solidFill>
                  <a:srgbClr val="4E5B61"/>
                </a:solidFill>
                <a:latin typeface="Consolas" panose="020B0609020204030204" pitchFamily="49" charset="0"/>
              </a:rPr>
              <a:t> </a:t>
            </a:r>
            <a:r>
              <a:rPr lang="en-US" dirty="0">
                <a:solidFill>
                  <a:srgbClr val="00979D"/>
                </a:solidFill>
                <a:latin typeface="Consolas" panose="020B0609020204030204" pitchFamily="49" charset="0"/>
              </a:rPr>
              <a:t>long</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timerDelay</a:t>
            </a:r>
            <a:r>
              <a:rPr lang="en-US" dirty="0">
                <a:solidFill>
                  <a:srgbClr val="4E5B61"/>
                </a:solidFill>
                <a:latin typeface="Consolas" panose="020B0609020204030204" pitchFamily="49" charset="0"/>
              </a:rPr>
              <a:t> = </a:t>
            </a:r>
            <a:r>
              <a:rPr lang="en-US" dirty="0">
                <a:solidFill>
                  <a:srgbClr val="005C5F"/>
                </a:solidFill>
                <a:latin typeface="Consolas" panose="020B0609020204030204" pitchFamily="49" charset="0"/>
              </a:rPr>
              <a:t>20000</a:t>
            </a:r>
            <a:r>
              <a:rPr lang="en-US" dirty="0" smtClean="0">
                <a:solidFill>
                  <a:srgbClr val="4E5B61"/>
                </a:solidFill>
                <a:latin typeface="Consolas" panose="020B0609020204030204" pitchFamily="49" charset="0"/>
              </a:rPr>
              <a:t>;</a:t>
            </a:r>
            <a:r>
              <a:rPr lang="en-US" dirty="0" smtClean="0">
                <a:solidFill>
                  <a:srgbClr val="95A5A6"/>
                </a:solidFill>
                <a:latin typeface="Consolas" panose="020B0609020204030204" pitchFamily="49" charset="0"/>
              </a:rPr>
              <a:t>// </a:t>
            </a:r>
            <a:r>
              <a:rPr lang="en-US" dirty="0">
                <a:solidFill>
                  <a:srgbClr val="95A5A6"/>
                </a:solidFill>
                <a:latin typeface="Consolas" panose="020B0609020204030204" pitchFamily="49" charset="0"/>
              </a:rPr>
              <a:t>Delay between uploads (20 seconds, free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limit</a:t>
            </a:r>
            <a:r>
              <a:rPr lang="en-US" dirty="0" smtClean="0">
                <a:solidFill>
                  <a:srgbClr val="95A5A6"/>
                </a:solidFill>
                <a:latin typeface="Consolas" panose="020B0609020204030204" pitchFamily="49" charset="0"/>
              </a:rPr>
              <a:t>)</a:t>
            </a:r>
            <a:endParaRPr lang="en-US" dirty="0">
              <a:solidFill>
                <a:srgbClr val="4E5B61"/>
              </a:solidFill>
              <a:latin typeface="Consolas" panose="020B0609020204030204" pitchFamily="49" charset="0"/>
            </a:endParaRPr>
          </a:p>
        </p:txBody>
      </p:sp>
    </p:spTree>
    <p:extLst>
      <p:ext uri="{BB962C8B-B14F-4D97-AF65-F5344CB8AC3E}">
        <p14:creationId xmlns:p14="http://schemas.microsoft.com/office/powerpoint/2010/main" val="451963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06148" y="447985"/>
            <a:ext cx="11964990" cy="6186309"/>
          </a:xfrm>
          <a:prstGeom prst="rect">
            <a:avLst/>
          </a:prstGeom>
        </p:spPr>
        <p:txBody>
          <a:bodyPr wrap="square">
            <a:spAutoFit/>
          </a:bodyPr>
          <a:lstStyle/>
          <a:p>
            <a:r>
              <a:rPr lang="en-US" dirty="0" smtClean="0">
                <a:solidFill>
                  <a:srgbClr val="00979D"/>
                </a:solidFill>
                <a:latin typeface="Consolas" panose="020B0609020204030204" pitchFamily="49" charset="0"/>
              </a:rPr>
              <a:t>void</a:t>
            </a:r>
            <a:r>
              <a:rPr lang="en-US" dirty="0" smtClean="0">
                <a:solidFill>
                  <a:srgbClr val="4E5B61"/>
                </a:solidFill>
                <a:latin typeface="Consolas" panose="020B0609020204030204" pitchFamily="49" charset="0"/>
              </a:rPr>
              <a:t> </a:t>
            </a:r>
            <a:r>
              <a:rPr lang="en-US" dirty="0">
                <a:solidFill>
                  <a:srgbClr val="D35400"/>
                </a:solidFill>
                <a:latin typeface="Consolas" panose="020B0609020204030204" pitchFamily="49" charset="0"/>
              </a:rPr>
              <a:t>setup</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endParaRPr lang="en-US" dirty="0" smtClean="0">
              <a:solidFill>
                <a:srgbClr val="4E5B61"/>
              </a:solidFill>
              <a:latin typeface="Consolas" panose="020B0609020204030204" pitchFamily="49" charset="0"/>
            </a:endParaRPr>
          </a:p>
          <a:p>
            <a:r>
              <a:rPr lang="en-US" dirty="0" smtClean="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begin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115200</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a:t>
            </a:r>
            <a:r>
              <a:rPr lang="en-US" dirty="0" smtClean="0">
                <a:solidFill>
                  <a:srgbClr val="95A5A6"/>
                </a:solidFill>
                <a:latin typeface="Consolas" panose="020B0609020204030204" pitchFamily="49" charset="0"/>
              </a:rPr>
              <a:t> </a:t>
            </a:r>
            <a:r>
              <a:rPr lang="en-US" dirty="0">
                <a:solidFill>
                  <a:srgbClr val="95A5A6"/>
                </a:solidFill>
                <a:latin typeface="Consolas" panose="020B0609020204030204" pitchFamily="49" charset="0"/>
              </a:rPr>
              <a:t>  // Start serial communication at 115200 baud for debugging</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r>
              <a:rPr lang="en-US" dirty="0">
                <a:solidFill>
                  <a:srgbClr val="95A5A6"/>
                </a:solidFill>
                <a:latin typeface="Consolas" panose="020B0609020204030204" pitchFamily="49" charset="0"/>
              </a:rPr>
              <a:t>  // Connect to Wi-Fi as station mode</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mode</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WIFI_STA</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begin</a:t>
            </a:r>
            <a:r>
              <a:rPr lang="en-US" dirty="0">
                <a:solidFill>
                  <a:srgbClr val="434F54"/>
                </a:solidFill>
                <a:latin typeface="Consolas" panose="020B0609020204030204" pitchFamily="49" charset="0"/>
              </a:rPr>
              <a:t>(</a:t>
            </a:r>
            <a:r>
              <a:rPr lang="en-US" dirty="0" err="1">
                <a:solidFill>
                  <a:srgbClr val="4E5B61"/>
                </a:solidFill>
                <a:latin typeface="Consolas" panose="020B0609020204030204" pitchFamily="49" charset="0"/>
              </a:rPr>
              <a:t>ssid</a:t>
            </a:r>
            <a:r>
              <a:rPr lang="en-US" dirty="0">
                <a:solidFill>
                  <a:srgbClr val="4E5B61"/>
                </a:solidFill>
                <a:latin typeface="Consolas" panose="020B0609020204030204" pitchFamily="49" charset="0"/>
              </a:rPr>
              <a:t>, password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"Connecting to </a:t>
            </a:r>
            <a:r>
              <a:rPr lang="en-US" dirty="0" err="1">
                <a:solidFill>
                  <a:srgbClr val="005C5F"/>
                </a:solidFill>
                <a:latin typeface="Consolas" panose="020B0609020204030204" pitchFamily="49" charset="0"/>
              </a:rPr>
              <a:t>WiFi</a:t>
            </a:r>
            <a:r>
              <a:rPr lang="en-US" dirty="0">
                <a:solidFill>
                  <a:srgbClr val="005C5F"/>
                </a:solidFill>
                <a:latin typeface="Consolas" panose="020B0609020204030204" pitchFamily="49" charset="0"/>
              </a:rPr>
              <a:t>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a:solidFill>
                  <a:srgbClr val="95A5A6"/>
                </a:solidFill>
                <a:latin typeface="Consolas" panose="020B0609020204030204" pitchFamily="49" charset="0"/>
              </a:rPr>
              <a:t>  // Wait in a loop until connection is established</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while</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status</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 WL_CONNECTED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Print dots as connection attempts</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D35400"/>
                </a:solidFill>
                <a:latin typeface="Consolas" panose="020B0609020204030204" pitchFamily="49" charset="0"/>
              </a:rPr>
              <a:t>delay</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1000</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Wait 1 second before retrying</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Connection successful - print confirmation and network details</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"\n Connected successfully!"</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 SSID: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SSID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Print connected Wi-Fi SSID</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 IP Address: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localIP</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Print assigned ESP32 IP address</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smtClean="0">
                <a:solidFill>
                  <a:srgbClr val="D35400"/>
                </a:solidFill>
                <a:latin typeface="Consolas" panose="020B0609020204030204" pitchFamily="49" charset="0"/>
              </a:rPr>
              <a:t>ThingSpeak</a:t>
            </a:r>
            <a:r>
              <a:rPr lang="en-US" dirty="0" err="1" smtClean="0">
                <a:solidFill>
                  <a:srgbClr val="4E5B61"/>
                </a:solidFill>
                <a:latin typeface="Consolas" panose="020B0609020204030204" pitchFamily="49" charset="0"/>
              </a:rPr>
              <a:t>.</a:t>
            </a:r>
            <a:r>
              <a:rPr lang="en-US" dirty="0" err="1" smtClean="0">
                <a:solidFill>
                  <a:srgbClr val="D35400"/>
                </a:solidFill>
                <a:latin typeface="Consolas" panose="020B0609020204030204" pitchFamily="49" charset="0"/>
              </a:rPr>
              <a:t>begin</a:t>
            </a:r>
            <a:r>
              <a:rPr lang="en-US" dirty="0" smtClean="0">
                <a:solidFill>
                  <a:srgbClr val="434F54"/>
                </a:solidFill>
                <a:latin typeface="Consolas" panose="020B0609020204030204" pitchFamily="49" charset="0"/>
              </a:rPr>
              <a:t>(</a:t>
            </a:r>
            <a:r>
              <a:rPr lang="en-US" dirty="0" smtClean="0">
                <a:solidFill>
                  <a:srgbClr val="4E5B61"/>
                </a:solidFill>
                <a:latin typeface="Consolas" panose="020B0609020204030204" pitchFamily="49" charset="0"/>
              </a:rPr>
              <a:t>client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Initialize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using the Wi-Fi client</a:t>
            </a:r>
            <a:endParaRPr lang="en-US" dirty="0">
              <a:solidFill>
                <a:srgbClr val="4E5B61"/>
              </a:solidFill>
              <a:latin typeface="Consolas" panose="020B0609020204030204" pitchFamily="49" charset="0"/>
            </a:endParaRPr>
          </a:p>
          <a:p>
            <a:r>
              <a:rPr lang="en-US" dirty="0" smtClean="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p:txBody>
      </p:sp>
    </p:spTree>
    <p:extLst>
      <p:ext uri="{BB962C8B-B14F-4D97-AF65-F5344CB8AC3E}">
        <p14:creationId xmlns:p14="http://schemas.microsoft.com/office/powerpoint/2010/main" val="1287411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6"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12734" y="81942"/>
            <a:ext cx="11949830" cy="6370975"/>
          </a:xfrm>
          <a:prstGeom prst="rect">
            <a:avLst/>
          </a:prstGeom>
        </p:spPr>
        <p:txBody>
          <a:bodyPr wrap="square">
            <a:spAutoFit/>
          </a:bodyPr>
          <a:lstStyle/>
          <a:p>
            <a:r>
              <a:rPr lang="en-US" sz="2400" b="1" dirty="0" err="1" smtClean="0"/>
              <a:t>ThingSpeak</a:t>
            </a:r>
            <a:endParaRPr lang="en-US" sz="2400" b="1" dirty="0" smtClean="0"/>
          </a:p>
          <a:p>
            <a:endParaRPr lang="en-US" sz="2400" b="1" dirty="0" smtClean="0"/>
          </a:p>
          <a:p>
            <a:r>
              <a:rPr lang="en-US" sz="2400" dirty="0" smtClean="0"/>
              <a:t>	</a:t>
            </a:r>
            <a:r>
              <a:rPr lang="en-US" sz="2400" dirty="0" err="1" smtClean="0"/>
              <a:t>ThingSpeak</a:t>
            </a:r>
            <a:r>
              <a:rPr lang="en-US" sz="2400" dirty="0" smtClean="0"/>
              <a:t> </a:t>
            </a:r>
            <a:r>
              <a:rPr lang="en-US" sz="2400" dirty="0"/>
              <a:t>is a cloud-based </a:t>
            </a:r>
            <a:r>
              <a:rPr lang="en-US" sz="2400" dirty="0" err="1"/>
              <a:t>IoT</a:t>
            </a:r>
            <a:r>
              <a:rPr lang="en-US" sz="2400" dirty="0"/>
              <a:t> analytics platform that enables live data collection, visualization, analysis, and automated actions, streamlining the development of sensor-based connected applications without requiring users to build or host their own web infrastructure</a:t>
            </a:r>
            <a:r>
              <a:rPr lang="en-US" sz="2400" dirty="0" smtClean="0"/>
              <a:t>.</a:t>
            </a:r>
          </a:p>
          <a:p>
            <a:r>
              <a:rPr lang="en-US" sz="2400" dirty="0" smtClean="0"/>
              <a:t>	It </a:t>
            </a:r>
            <a:r>
              <a:rPr lang="en-US" sz="2400" dirty="0"/>
              <a:t>acts as the bridge between resource-constrained hardware and sophisticated cloud-based data processing.</a:t>
            </a:r>
          </a:p>
          <a:p>
            <a:endParaRPr lang="en-US" sz="2400" dirty="0" smtClean="0"/>
          </a:p>
          <a:p>
            <a:r>
              <a:rPr lang="en-US" sz="2400" b="1" dirty="0" smtClean="0"/>
              <a:t>Core </a:t>
            </a:r>
            <a:r>
              <a:rPr lang="en-US" sz="2400" b="1" dirty="0"/>
              <a:t>Theory and </a:t>
            </a:r>
            <a:r>
              <a:rPr lang="en-US" sz="2400" b="1" dirty="0" smtClean="0"/>
              <a:t>Architecture</a:t>
            </a:r>
          </a:p>
          <a:p>
            <a:endParaRPr lang="en-US" sz="2400" b="1" dirty="0"/>
          </a:p>
          <a:p>
            <a:pPr marL="800100" lvl="1" indent="-342900">
              <a:buFont typeface="Arial" panose="020B0604020202020204" pitchFamily="34" charset="0"/>
              <a:buChar char="•"/>
            </a:pPr>
            <a:r>
              <a:rPr lang="en-US" sz="2400" dirty="0" err="1"/>
              <a:t>ThingSpeak</a:t>
            </a:r>
            <a:r>
              <a:rPr lang="en-US" sz="2400" dirty="0"/>
              <a:t> operates by letting </a:t>
            </a:r>
            <a:r>
              <a:rPr lang="en-US" sz="2400" dirty="0" err="1"/>
              <a:t>IoT</a:t>
            </a:r>
            <a:r>
              <a:rPr lang="en-US" sz="2400" dirty="0"/>
              <a:t> devices (sensors, actuators, gateways, edge nodes) send data to the platform via secure web protocols (HTTP REST API, MQTT), commonly using libraries for platforms like Arduino, ESP8266, ESP32, Particle, and Raspberry Pi</a:t>
            </a:r>
            <a:r>
              <a:rPr lang="en-US" sz="2400" dirty="0" smtClean="0"/>
              <a:t>.</a:t>
            </a:r>
          </a:p>
          <a:p>
            <a:pPr lvl="1"/>
            <a:r>
              <a:rPr lang="en-US" sz="2400" dirty="0" smtClean="0"/>
              <a:t> </a:t>
            </a:r>
          </a:p>
          <a:p>
            <a:pPr marL="800100" lvl="1" indent="-342900">
              <a:buFont typeface="Arial" panose="020B0604020202020204" pitchFamily="34" charset="0"/>
              <a:buChar char="•"/>
            </a:pPr>
            <a:r>
              <a:rPr lang="en-US" sz="2400" dirty="0" smtClean="0"/>
              <a:t>Each </a:t>
            </a:r>
            <a:r>
              <a:rPr lang="en-US" sz="2400" dirty="0"/>
              <a:t>data flow is organized in “channels,” which are virtual containers storing up to 8 numerical fields and optional location data (latitude, longitude, elevation) per timestamped entry</a:t>
            </a:r>
            <a:r>
              <a:rPr lang="en-US" sz="2400" dirty="0" smtClean="0"/>
              <a:t>.</a:t>
            </a:r>
            <a:endParaRPr lang="en-US" sz="2400" dirty="0"/>
          </a:p>
        </p:txBody>
      </p:sp>
    </p:spTree>
    <p:extLst>
      <p:ext uri="{BB962C8B-B14F-4D97-AF65-F5344CB8AC3E}">
        <p14:creationId xmlns:p14="http://schemas.microsoft.com/office/powerpoint/2010/main" val="168610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06148" y="47153"/>
            <a:ext cx="11964990" cy="6186309"/>
          </a:xfrm>
          <a:prstGeom prst="rect">
            <a:avLst/>
          </a:prstGeom>
        </p:spPr>
        <p:txBody>
          <a:bodyPr wrap="square">
            <a:spAutoFit/>
          </a:bodyPr>
          <a:lstStyle/>
          <a:p>
            <a:r>
              <a:rPr lang="en-US" dirty="0" smtClean="0">
                <a:solidFill>
                  <a:srgbClr val="00979D"/>
                </a:solidFill>
                <a:latin typeface="Consolas" panose="020B0609020204030204" pitchFamily="49" charset="0"/>
              </a:rPr>
              <a:t>void</a:t>
            </a:r>
            <a:r>
              <a:rPr lang="en-US" dirty="0" smtClean="0">
                <a:solidFill>
                  <a:srgbClr val="4E5B61"/>
                </a:solidFill>
                <a:latin typeface="Consolas" panose="020B0609020204030204" pitchFamily="49" charset="0"/>
              </a:rPr>
              <a:t> </a:t>
            </a:r>
            <a:r>
              <a:rPr lang="en-US" dirty="0">
                <a:solidFill>
                  <a:srgbClr val="D35400"/>
                </a:solidFill>
                <a:latin typeface="Consolas" panose="020B0609020204030204" pitchFamily="49" charset="0"/>
              </a:rPr>
              <a:t>loop</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95A5A6"/>
                </a:solidFill>
                <a:latin typeface="Consolas" panose="020B0609020204030204" pitchFamily="49" charset="0"/>
              </a:rPr>
              <a:t>  // Execute this block only after </a:t>
            </a:r>
            <a:r>
              <a:rPr lang="en-US" dirty="0" err="1">
                <a:solidFill>
                  <a:srgbClr val="95A5A6"/>
                </a:solidFill>
                <a:latin typeface="Consolas" panose="020B0609020204030204" pitchFamily="49" charset="0"/>
              </a:rPr>
              <a:t>timerDelay</a:t>
            </a:r>
            <a:r>
              <a:rPr lang="en-US" dirty="0">
                <a:solidFill>
                  <a:srgbClr val="95A5A6"/>
                </a:solidFill>
                <a:latin typeface="Consolas" panose="020B0609020204030204" pitchFamily="49" charset="0"/>
              </a:rPr>
              <a:t> time has elapsed</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if</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millis</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 </a:t>
            </a:r>
            <a:r>
              <a:rPr lang="en-US" dirty="0" err="1">
                <a:solidFill>
                  <a:srgbClr val="4E5B61"/>
                </a:solidFill>
                <a:latin typeface="Consolas" panose="020B0609020204030204" pitchFamily="49" charset="0"/>
              </a:rPr>
              <a:t>lastTime</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&gt; </a:t>
            </a:r>
            <a:r>
              <a:rPr lang="en-US" dirty="0" err="1">
                <a:solidFill>
                  <a:srgbClr val="4E5B61"/>
                </a:solidFill>
                <a:latin typeface="Consolas" panose="020B0609020204030204" pitchFamily="49" charset="0"/>
              </a:rPr>
              <a:t>timerDelay</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Check if Wi-Fi is still connected</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if</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status</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 WL_CONNECTED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"Attempting to reconnect to </a:t>
            </a:r>
            <a:r>
              <a:rPr lang="en-US" dirty="0" err="1">
                <a:solidFill>
                  <a:srgbClr val="005C5F"/>
                </a:solidFill>
                <a:latin typeface="Consolas" panose="020B0609020204030204" pitchFamily="49" charset="0"/>
              </a:rPr>
              <a:t>WiFi</a:t>
            </a:r>
            <a:r>
              <a:rPr lang="en-US" dirty="0">
                <a:solidFill>
                  <a:srgbClr val="005C5F"/>
                </a:solidFill>
                <a:latin typeface="Consolas" panose="020B0609020204030204" pitchFamily="49" charset="0"/>
              </a:rPr>
              <a: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begin</a:t>
            </a:r>
            <a:r>
              <a:rPr lang="en-US" dirty="0">
                <a:solidFill>
                  <a:srgbClr val="434F54"/>
                </a:solidFill>
                <a:latin typeface="Consolas" panose="020B0609020204030204" pitchFamily="49" charset="0"/>
              </a:rPr>
              <a:t>(</a:t>
            </a:r>
            <a:r>
              <a:rPr lang="en-US" dirty="0" err="1">
                <a:solidFill>
                  <a:srgbClr val="4E5B61"/>
                </a:solidFill>
                <a:latin typeface="Consolas" panose="020B0609020204030204" pitchFamily="49" charset="0"/>
              </a:rPr>
              <a:t>ssid</a:t>
            </a:r>
            <a:r>
              <a:rPr lang="en-US" dirty="0">
                <a:solidFill>
                  <a:srgbClr val="4E5B61"/>
                </a:solidFill>
                <a:latin typeface="Consolas" panose="020B0609020204030204" pitchFamily="49" charset="0"/>
              </a:rPr>
              <a:t>, password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95A5A6"/>
                </a:solidFill>
                <a:latin typeface="Consolas" panose="020B0609020204030204" pitchFamily="49" charset="0"/>
              </a:rPr>
              <a:t>      // Reconnect until successful</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while</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status</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 WL_CONNECTED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a:solidFill>
                  <a:srgbClr val="D35400"/>
                </a:solidFill>
                <a:latin typeface="Consolas" panose="020B0609020204030204" pitchFamily="49" charset="0"/>
              </a:rPr>
              <a:t>delay</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5000</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a:t>
            </a:r>
            <a:r>
              <a:rPr lang="en-US" dirty="0" err="1">
                <a:solidFill>
                  <a:srgbClr val="005C5F"/>
                </a:solidFill>
                <a:latin typeface="Consolas" panose="020B0609020204030204" pitchFamily="49" charset="0"/>
              </a:rPr>
              <a:t>nReconnected</a:t>
            </a:r>
            <a:r>
              <a:rPr lang="en-US" dirty="0">
                <a:solidFill>
                  <a:srgbClr val="005C5F"/>
                </a:solidFill>
                <a:latin typeface="Consolas" panose="020B0609020204030204" pitchFamily="49" charset="0"/>
              </a:rPr>
              <a:t>."</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Print Wi-Fi connection details after reconnecting</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 SSID: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SSID</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 IP Address: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err="1">
                <a:solidFill>
                  <a:srgbClr val="D35400"/>
                </a:solidFill>
                <a:latin typeface="Consolas" panose="020B0609020204030204" pitchFamily="49" charset="0"/>
              </a:rPr>
              <a:t>WiFi</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localIP</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endParaRPr lang="en-US"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4175505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3" name="Rectangle 2"/>
          <p:cNvSpPr/>
          <p:nvPr/>
        </p:nvSpPr>
        <p:spPr>
          <a:xfrm>
            <a:off x="106148" y="47153"/>
            <a:ext cx="11964990" cy="6186309"/>
          </a:xfrm>
          <a:prstGeom prst="rect">
            <a:avLst/>
          </a:prstGeom>
        </p:spPr>
        <p:txBody>
          <a:bodyPr wrap="square">
            <a:spAutoFit/>
          </a:bodyPr>
          <a:lstStyle/>
          <a:p>
            <a:r>
              <a:rPr lang="en-US" dirty="0" smtClean="0">
                <a:solidFill>
                  <a:srgbClr val="4E5B61"/>
                </a:solidFill>
                <a:latin typeface="Consolas" panose="020B0609020204030204" pitchFamily="49" charset="0"/>
              </a:rPr>
              <a:t> </a:t>
            </a:r>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Read analog potentiometer value (range from 0 to 4095)</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00979D"/>
                </a:solidFill>
                <a:latin typeface="Consolas" panose="020B0609020204030204" pitchFamily="49" charset="0"/>
              </a:rPr>
              <a:t>int</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potValue</a:t>
            </a:r>
            <a:r>
              <a:rPr lang="en-US" dirty="0">
                <a:solidFill>
                  <a:srgbClr val="4E5B61"/>
                </a:solidFill>
                <a:latin typeface="Consolas" panose="020B0609020204030204" pitchFamily="49" charset="0"/>
              </a:rPr>
              <a:t> = </a:t>
            </a:r>
            <a:r>
              <a:rPr lang="en-US" dirty="0" err="1">
                <a:solidFill>
                  <a:srgbClr val="D35400"/>
                </a:solidFill>
                <a:latin typeface="Consolas" panose="020B0609020204030204" pitchFamily="49" charset="0"/>
              </a:rPr>
              <a:t>analogRead</a:t>
            </a:r>
            <a:r>
              <a:rPr lang="en-US" dirty="0">
                <a:solidFill>
                  <a:srgbClr val="434F54"/>
                </a:solidFill>
                <a:latin typeface="Consolas" panose="020B0609020204030204" pitchFamily="49" charset="0"/>
              </a:rPr>
              <a:t>(</a:t>
            </a:r>
            <a:r>
              <a:rPr lang="en-US" dirty="0" err="1">
                <a:solidFill>
                  <a:srgbClr val="4E5B61"/>
                </a:solidFill>
                <a:latin typeface="Consolas" panose="020B0609020204030204" pitchFamily="49" charset="0"/>
              </a:rPr>
              <a:t>potPin</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"Potentiometer Value: "</a:t>
            </a:r>
            <a:r>
              <a:rPr lang="en-US" dirty="0">
                <a:solidFill>
                  <a:srgbClr val="4E5B61"/>
                </a:solidFill>
                <a:latin typeface="Consolas" panose="020B0609020204030204" pitchFamily="49" charset="0"/>
              </a:rPr>
              <a:t> + </a:t>
            </a:r>
            <a:r>
              <a:rPr lang="en-US" dirty="0">
                <a:solidFill>
                  <a:srgbClr val="D35400"/>
                </a:solidFill>
                <a:latin typeface="Consolas" panose="020B0609020204030204" pitchFamily="49" charset="0"/>
              </a:rPr>
              <a:t>String</a:t>
            </a:r>
            <a:r>
              <a:rPr lang="en-US" dirty="0">
                <a:solidFill>
                  <a:srgbClr val="434F54"/>
                </a:solidFill>
                <a:latin typeface="Consolas" panose="020B0609020204030204" pitchFamily="49" charset="0"/>
              </a:rPr>
              <a:t>(</a:t>
            </a:r>
            <a:r>
              <a:rPr lang="en-US" dirty="0" err="1">
                <a:solidFill>
                  <a:srgbClr val="4E5B61"/>
                </a:solidFill>
                <a:latin typeface="Consolas" panose="020B0609020204030204" pitchFamily="49" charset="0"/>
              </a:rPr>
              <a:t>potValue</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Print value to serial monitor</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Write potentiometer value to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channel Field 1</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00979D"/>
                </a:solidFill>
                <a:latin typeface="Consolas" panose="020B0609020204030204" pitchFamily="49" charset="0"/>
              </a:rPr>
              <a:t>int</a:t>
            </a:r>
            <a:r>
              <a:rPr lang="en-US" dirty="0">
                <a:solidFill>
                  <a:srgbClr val="4E5B61"/>
                </a:solidFill>
                <a:latin typeface="Consolas" panose="020B0609020204030204" pitchFamily="49" charset="0"/>
              </a:rPr>
              <a:t> x = </a:t>
            </a:r>
            <a:r>
              <a:rPr lang="en-US" dirty="0" err="1">
                <a:solidFill>
                  <a:srgbClr val="D35400"/>
                </a:solidFill>
                <a:latin typeface="Consolas" panose="020B0609020204030204" pitchFamily="49" charset="0"/>
              </a:rPr>
              <a:t>ThingSpeak</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writeField</a:t>
            </a:r>
            <a:r>
              <a:rPr lang="en-US" dirty="0">
                <a:solidFill>
                  <a:srgbClr val="434F54"/>
                </a:solidFill>
                <a:latin typeface="Consolas" panose="020B0609020204030204" pitchFamily="49" charset="0"/>
              </a:rPr>
              <a:t>(</a:t>
            </a:r>
            <a:r>
              <a:rPr lang="en-US" dirty="0" err="1">
                <a:solidFill>
                  <a:srgbClr val="4E5B61"/>
                </a:solidFill>
                <a:latin typeface="Consolas" panose="020B0609020204030204" pitchFamily="49" charset="0"/>
              </a:rPr>
              <a:t>myChannelNumber</a:t>
            </a:r>
            <a:r>
              <a:rPr lang="en-US" dirty="0">
                <a:solidFill>
                  <a:srgbClr val="4E5B61"/>
                </a:solidFill>
                <a:latin typeface="Consolas" panose="020B0609020204030204" pitchFamily="49" charset="0"/>
              </a:rPr>
              <a:t>, </a:t>
            </a:r>
            <a:r>
              <a:rPr lang="en-US" dirty="0">
                <a:solidFill>
                  <a:srgbClr val="005C5F"/>
                </a:solidFill>
                <a:latin typeface="Consolas" panose="020B0609020204030204" pitchFamily="49" charset="0"/>
              </a:rPr>
              <a:t>1</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potValue</a:t>
            </a:r>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myWriteAPIKey</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p>
          <a:p>
            <a:r>
              <a:rPr lang="en-US" dirty="0">
                <a:solidFill>
                  <a:srgbClr val="4E5B61"/>
                </a:solidFill>
                <a:latin typeface="Consolas" panose="020B0609020204030204" pitchFamily="49" charset="0"/>
              </a:rPr>
              <a:t>    </a:t>
            </a:r>
          </a:p>
          <a:p>
            <a:r>
              <a:rPr lang="en-US" dirty="0">
                <a:solidFill>
                  <a:srgbClr val="95A5A6"/>
                </a:solidFill>
                <a:latin typeface="Consolas" panose="020B0609020204030204" pitchFamily="49" charset="0"/>
              </a:rPr>
              <a:t>    // Check response of </a:t>
            </a:r>
            <a:r>
              <a:rPr lang="en-US" dirty="0" err="1">
                <a:solidFill>
                  <a:srgbClr val="95A5A6"/>
                </a:solidFill>
                <a:latin typeface="Consolas" panose="020B0609020204030204" pitchFamily="49" charset="0"/>
              </a:rPr>
              <a:t>ThingSpeak</a:t>
            </a:r>
            <a:r>
              <a:rPr lang="en-US" dirty="0">
                <a:solidFill>
                  <a:srgbClr val="95A5A6"/>
                </a:solidFill>
                <a:latin typeface="Consolas" panose="020B0609020204030204" pitchFamily="49" charset="0"/>
              </a:rPr>
              <a:t> update attempt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if</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x == </a:t>
            </a:r>
            <a:r>
              <a:rPr lang="en-US" dirty="0">
                <a:solidFill>
                  <a:srgbClr val="005C5F"/>
                </a:solidFill>
                <a:latin typeface="Consolas" panose="020B0609020204030204" pitchFamily="49" charset="0"/>
              </a:rPr>
              <a:t>200</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"Channel update successful."</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Success message</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 </a:t>
            </a:r>
            <a:r>
              <a:rPr lang="en-US" dirty="0">
                <a:solidFill>
                  <a:srgbClr val="728E00"/>
                </a:solidFill>
                <a:latin typeface="Consolas" panose="020B0609020204030204" pitchFamily="49" charset="0"/>
              </a:rPr>
              <a:t>else</a:t>
            </a:r>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err="1">
                <a:solidFill>
                  <a:srgbClr val="D35400"/>
                </a:solidFill>
                <a:latin typeface="Consolas" panose="020B0609020204030204" pitchFamily="49" charset="0"/>
              </a:rPr>
              <a:t>Serial</a:t>
            </a:r>
            <a:r>
              <a:rPr lang="en-US" dirty="0" err="1">
                <a:solidFill>
                  <a:srgbClr val="4E5B61"/>
                </a:solidFill>
                <a:latin typeface="Consolas" panose="020B0609020204030204" pitchFamily="49" charset="0"/>
              </a:rPr>
              <a:t>.</a:t>
            </a:r>
            <a:r>
              <a:rPr lang="en-US" dirty="0" err="1">
                <a:solidFill>
                  <a:srgbClr val="D35400"/>
                </a:solidFill>
                <a:latin typeface="Consolas" panose="020B0609020204030204" pitchFamily="49" charset="0"/>
              </a:rPr>
              <a:t>println</a:t>
            </a:r>
            <a:r>
              <a:rPr lang="en-US" dirty="0">
                <a:solidFill>
                  <a:srgbClr val="434F54"/>
                </a:solidFill>
                <a:latin typeface="Consolas" panose="020B0609020204030204" pitchFamily="49" charset="0"/>
              </a:rPr>
              <a:t>(</a:t>
            </a:r>
            <a:r>
              <a:rPr lang="en-US" dirty="0">
                <a:solidFill>
                  <a:srgbClr val="005C5F"/>
                </a:solidFill>
                <a:latin typeface="Consolas" panose="020B0609020204030204" pitchFamily="49" charset="0"/>
              </a:rPr>
              <a:t>"Problem updating channel. HTTP error code "</a:t>
            </a:r>
            <a:r>
              <a:rPr lang="en-US" dirty="0">
                <a:solidFill>
                  <a:srgbClr val="4E5B61"/>
                </a:solidFill>
                <a:latin typeface="Consolas" panose="020B0609020204030204" pitchFamily="49" charset="0"/>
              </a:rPr>
              <a:t> + </a:t>
            </a:r>
            <a:r>
              <a:rPr lang="en-US" dirty="0">
                <a:solidFill>
                  <a:srgbClr val="D35400"/>
                </a:solidFill>
                <a:latin typeface="Consolas" panose="020B0609020204030204" pitchFamily="49" charset="0"/>
              </a:rPr>
              <a:t>String</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x</a:t>
            </a:r>
            <a:r>
              <a:rPr lang="en-US" dirty="0" smtClean="0">
                <a:solidFill>
                  <a:srgbClr val="434F54"/>
                </a:solidFill>
                <a:latin typeface="Consolas" panose="020B0609020204030204" pitchFamily="49" charset="0"/>
              </a:rPr>
              <a:t>))</a:t>
            </a:r>
            <a:r>
              <a:rPr lang="en-US" dirty="0" smtClean="0">
                <a:solidFill>
                  <a:srgbClr val="4E5B61"/>
                </a:solidFill>
                <a:latin typeface="Consolas" panose="020B0609020204030204" pitchFamily="49" charset="0"/>
              </a:rPr>
              <a:t>;</a:t>
            </a:r>
            <a:r>
              <a:rPr lang="en-US" dirty="0">
                <a:solidFill>
                  <a:srgbClr val="95A5A6"/>
                </a:solidFill>
                <a:latin typeface="Consolas" panose="020B0609020204030204" pitchFamily="49" charset="0"/>
              </a:rPr>
              <a:t> // Error message</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p>
          <a:p>
            <a:r>
              <a:rPr lang="en-US" dirty="0">
                <a:solidFill>
                  <a:srgbClr val="4E5B61"/>
                </a:solidFill>
                <a:latin typeface="Consolas" panose="020B0609020204030204" pitchFamily="49" charset="0"/>
              </a:rPr>
              <a:t>    </a:t>
            </a:r>
            <a:r>
              <a:rPr lang="en-US" dirty="0" err="1">
                <a:solidFill>
                  <a:srgbClr val="4E5B61"/>
                </a:solidFill>
                <a:latin typeface="Consolas" panose="020B0609020204030204" pitchFamily="49" charset="0"/>
              </a:rPr>
              <a:t>lastTime</a:t>
            </a:r>
            <a:r>
              <a:rPr lang="en-US" dirty="0">
                <a:solidFill>
                  <a:srgbClr val="4E5B61"/>
                </a:solidFill>
                <a:latin typeface="Consolas" panose="020B0609020204030204" pitchFamily="49" charset="0"/>
              </a:rPr>
              <a:t> = </a:t>
            </a:r>
            <a:r>
              <a:rPr lang="en-US" dirty="0" err="1">
                <a:solidFill>
                  <a:srgbClr val="D35400"/>
                </a:solidFill>
                <a:latin typeface="Consolas" panose="020B0609020204030204" pitchFamily="49" charset="0"/>
              </a:rPr>
              <a:t>millis</a:t>
            </a:r>
            <a:r>
              <a:rPr lang="en-US" dirty="0">
                <a:solidFill>
                  <a:srgbClr val="434F54"/>
                </a:solidFill>
                <a:latin typeface="Consolas" panose="020B0609020204030204" pitchFamily="49" charset="0"/>
              </a:rPr>
              <a:t>()</a:t>
            </a:r>
            <a:r>
              <a:rPr lang="en-US" dirty="0">
                <a:solidFill>
                  <a:srgbClr val="4E5B61"/>
                </a:solidFill>
                <a:latin typeface="Consolas" panose="020B0609020204030204" pitchFamily="49" charset="0"/>
              </a:rPr>
              <a:t>;</a:t>
            </a:r>
            <a:r>
              <a:rPr lang="en-US" dirty="0">
                <a:solidFill>
                  <a:srgbClr val="95A5A6"/>
                </a:solidFill>
                <a:latin typeface="Consolas" panose="020B0609020204030204" pitchFamily="49" charset="0"/>
              </a:rPr>
              <a:t>    // Update last upload time to current time</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t>
            </a:r>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34F54"/>
                </a:solidFill>
                <a:latin typeface="Consolas" panose="020B0609020204030204" pitchFamily="49" charset="0"/>
              </a:rPr>
              <a:t>}</a:t>
            </a:r>
            <a:endParaRPr lang="en-US" dirty="0">
              <a:solidFill>
                <a:srgbClr val="4E5B61"/>
              </a:solidFill>
              <a:latin typeface="Consolas" panose="020B0609020204030204" pitchFamily="49" charset="0"/>
            </a:endParaRPr>
          </a:p>
          <a:p>
            <a:r>
              <a:rPr lang="en-US" dirty="0">
                <a:solidFill>
                  <a:srgbClr val="4E5B61"/>
                </a:solidFill>
                <a:latin typeface="Consolas" panose="020B0609020204030204" pitchFamily="49" charset="0"/>
              </a:rPr>
              <a:t/>
            </a:r>
            <a:br>
              <a:rPr lang="en-US" dirty="0">
                <a:solidFill>
                  <a:srgbClr val="4E5B61"/>
                </a:solidFill>
                <a:latin typeface="Consolas" panose="020B0609020204030204" pitchFamily="49" charset="0"/>
              </a:rPr>
            </a:br>
            <a:endParaRPr lang="en-US"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480136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335518" y="321217"/>
            <a:ext cx="9681016" cy="6202521"/>
          </a:xfrm>
          <a:prstGeom prst="rect">
            <a:avLst/>
          </a:prstGeom>
        </p:spPr>
      </p:pic>
      <p:sp>
        <p:nvSpPr>
          <p:cNvPr id="3" name="Rectangle 2"/>
          <p:cNvSpPr/>
          <p:nvPr/>
        </p:nvSpPr>
        <p:spPr>
          <a:xfrm>
            <a:off x="96535" y="37578"/>
            <a:ext cx="1103187" cy="461665"/>
          </a:xfrm>
          <a:prstGeom prst="rect">
            <a:avLst/>
          </a:prstGeom>
        </p:spPr>
        <p:txBody>
          <a:bodyPr wrap="none">
            <a:spAutoFit/>
          </a:bodyPr>
          <a:lstStyle/>
          <a:p>
            <a:r>
              <a:rPr lang="en-US" sz="2400" b="1" dirty="0" smtClean="0"/>
              <a:t>Output</a:t>
            </a:r>
            <a:endParaRPr lang="en-US" sz="2400" b="1" dirty="0"/>
          </a:p>
        </p:txBody>
      </p:sp>
    </p:spTree>
    <p:extLst>
      <p:ext uri="{BB962C8B-B14F-4D97-AF65-F5344CB8AC3E}">
        <p14:creationId xmlns:p14="http://schemas.microsoft.com/office/powerpoint/2010/main" val="2874225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4521530" y="2972347"/>
            <a:ext cx="3148939" cy="923330"/>
          </a:xfrm>
          <a:prstGeom prst="rect">
            <a:avLst/>
          </a:prstGeom>
        </p:spPr>
        <p:txBody>
          <a:bodyPr wrap="none">
            <a:spAutoFit/>
          </a:bodyPr>
          <a:lstStyle/>
          <a:p>
            <a:r>
              <a:rPr lang="en-US" sz="5400" b="1" dirty="0" smtClean="0">
                <a:effectLst>
                  <a:outerShdw blurRad="38100" dist="38100" dir="2700000" algn="tl">
                    <a:srgbClr val="000000">
                      <a:alpha val="43137"/>
                    </a:srgbClr>
                  </a:outerShdw>
                </a:effectLst>
              </a:rPr>
              <a:t>Thank You</a:t>
            </a:r>
            <a:endParaRPr lang="en-US"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4323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9614"/>
            <a:ext cx="11957486" cy="6001643"/>
          </a:xfrm>
          <a:prstGeom prst="rect">
            <a:avLst/>
          </a:prstGeom>
        </p:spPr>
        <p:txBody>
          <a:bodyPr wrap="square">
            <a:spAutoFit/>
          </a:bodyPr>
          <a:lstStyle/>
          <a:p>
            <a:r>
              <a:rPr lang="en-US" sz="2400" b="1" dirty="0"/>
              <a:t>Features and Data </a:t>
            </a:r>
            <a:r>
              <a:rPr lang="en-US" sz="2400" b="1" dirty="0" smtClean="0"/>
              <a:t>Operations</a:t>
            </a:r>
          </a:p>
          <a:p>
            <a:endParaRPr lang="en-US" sz="2400" b="1" dirty="0"/>
          </a:p>
          <a:p>
            <a:pPr marL="800100" lvl="1" indent="-342900">
              <a:buFont typeface="Arial" panose="020B0604020202020204" pitchFamily="34" charset="0"/>
              <a:buChar char="•"/>
            </a:pPr>
            <a:r>
              <a:rPr lang="en-US" sz="2400" b="1" dirty="0"/>
              <a:t>Live Data Aggregation:</a:t>
            </a:r>
            <a:r>
              <a:rPr lang="en-US" sz="2400" dirty="0"/>
              <a:t> </a:t>
            </a:r>
            <a:endParaRPr lang="en-US" sz="2400" dirty="0" smtClean="0"/>
          </a:p>
          <a:p>
            <a:pPr marL="800100" lvl="1" indent="-342900">
              <a:buFont typeface="Arial" panose="020B0604020202020204" pitchFamily="34" charset="0"/>
              <a:buChar char="•"/>
            </a:pPr>
            <a:endParaRPr lang="en-US" sz="2400" dirty="0" smtClean="0"/>
          </a:p>
          <a:p>
            <a:pPr marL="1257300" lvl="2" indent="-342900">
              <a:buFont typeface="Arial" panose="020B0604020202020204" pitchFamily="34" charset="0"/>
              <a:buChar char="•"/>
            </a:pPr>
            <a:r>
              <a:rPr lang="en-US" sz="2400" dirty="0" smtClean="0"/>
              <a:t>Devices </a:t>
            </a:r>
            <a:r>
              <a:rPr lang="en-US" sz="2400" dirty="0"/>
              <a:t>continuously post real-time sensor or control data to dedicated </a:t>
            </a:r>
            <a:r>
              <a:rPr lang="en-US" sz="2400" dirty="0" err="1"/>
              <a:t>ThingSpeak</a:t>
            </a:r>
            <a:r>
              <a:rPr lang="en-US" sz="2400" dirty="0"/>
              <a:t> channels</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Visualization:</a:t>
            </a:r>
            <a:r>
              <a:rPr lang="en-US" sz="2400" dirty="0"/>
              <a:t> </a:t>
            </a:r>
            <a:endParaRPr lang="en-US" sz="2400" dirty="0" smtClean="0"/>
          </a:p>
          <a:p>
            <a:pPr marL="1257300" lvl="2" indent="-342900">
              <a:buFont typeface="Arial" panose="020B0604020202020204" pitchFamily="34" charset="0"/>
              <a:buChar char="•"/>
            </a:pPr>
            <a:endParaRPr lang="en-US" sz="2400" dirty="0"/>
          </a:p>
          <a:p>
            <a:pPr marL="1257300" lvl="2" indent="-342900">
              <a:buFont typeface="Arial" panose="020B0604020202020204" pitchFamily="34" charset="0"/>
              <a:buChar char="•"/>
            </a:pPr>
            <a:r>
              <a:rPr lang="en-US" sz="2400" dirty="0" smtClean="0"/>
              <a:t>Built-in </a:t>
            </a:r>
            <a:r>
              <a:rPr lang="en-US" sz="2400" dirty="0"/>
              <a:t>charting, gauges, historical and geographic maps for live/historic data monitoring; customizable with widgets and MATLAB visualizations</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Analysis &amp; Automation:</a:t>
            </a:r>
            <a:r>
              <a:rPr lang="en-US" sz="2400" dirty="0"/>
              <a:t> </a:t>
            </a:r>
            <a:endParaRPr lang="en-US" sz="2400" dirty="0" smtClean="0"/>
          </a:p>
          <a:p>
            <a:pPr marL="1257300" lvl="2" indent="-342900">
              <a:buFont typeface="Arial" panose="020B0604020202020204" pitchFamily="34" charset="0"/>
              <a:buChar char="•"/>
            </a:pPr>
            <a:endParaRPr lang="en-US" sz="2400" dirty="0"/>
          </a:p>
          <a:p>
            <a:pPr marL="1257300" lvl="2" indent="-342900">
              <a:buFont typeface="Arial" panose="020B0604020202020204" pitchFamily="34" charset="0"/>
              <a:buChar char="•"/>
            </a:pPr>
            <a:r>
              <a:rPr lang="en-US" sz="2400" dirty="0" smtClean="0"/>
              <a:t>Scheduled </a:t>
            </a:r>
            <a:r>
              <a:rPr lang="en-US" sz="2400" dirty="0"/>
              <a:t>executions of MATLAB algorithms for data analysis, event detection, predictive functions, and DSP tasks</a:t>
            </a:r>
            <a:r>
              <a:rPr lang="en-US" sz="2400" dirty="0" smtClean="0"/>
              <a:t>.</a:t>
            </a:r>
            <a:endParaRPr lang="en-US" sz="2400" b="0" i="0" dirty="0">
              <a:effectLst/>
            </a:endParaRPr>
          </a:p>
        </p:txBody>
      </p:sp>
    </p:spTree>
    <p:extLst>
      <p:ext uri="{BB962C8B-B14F-4D97-AF65-F5344CB8AC3E}">
        <p14:creationId xmlns:p14="http://schemas.microsoft.com/office/powerpoint/2010/main" val="1292967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5078" y="59614"/>
            <a:ext cx="11957486" cy="4154984"/>
          </a:xfrm>
          <a:prstGeom prst="rect">
            <a:avLst/>
          </a:prstGeom>
        </p:spPr>
        <p:txBody>
          <a:bodyPr wrap="square">
            <a:spAutoFit/>
          </a:bodyPr>
          <a:lstStyle/>
          <a:p>
            <a:r>
              <a:rPr lang="en-US" sz="2400" b="1" dirty="0"/>
              <a:t>Features and Data </a:t>
            </a:r>
            <a:r>
              <a:rPr lang="en-US" sz="2400" b="1" dirty="0" smtClean="0"/>
              <a:t>Operations Cond..</a:t>
            </a:r>
          </a:p>
          <a:p>
            <a:endParaRPr lang="en-US" sz="2400" b="1" dirty="0"/>
          </a:p>
          <a:p>
            <a:pPr marL="800100" lvl="1" indent="-342900">
              <a:buFont typeface="Arial" panose="020B0604020202020204" pitchFamily="34" charset="0"/>
              <a:buChar char="•"/>
            </a:pPr>
            <a:r>
              <a:rPr lang="en-US" sz="2400" b="1" dirty="0" smtClean="0"/>
              <a:t>Third-party </a:t>
            </a:r>
            <a:r>
              <a:rPr lang="en-US" sz="2400" b="1" dirty="0"/>
              <a:t>Actions:</a:t>
            </a:r>
            <a:r>
              <a:rPr lang="en-US" sz="2400" dirty="0"/>
              <a:t> </a:t>
            </a:r>
            <a:endParaRPr lang="en-US" sz="2400" dirty="0" smtClean="0"/>
          </a:p>
          <a:p>
            <a:pPr marL="1257300" lvl="2" indent="-342900">
              <a:buFont typeface="Arial" panose="020B0604020202020204" pitchFamily="34" charset="0"/>
              <a:buChar char="•"/>
            </a:pPr>
            <a:endParaRPr lang="en-US" sz="2400" dirty="0"/>
          </a:p>
          <a:p>
            <a:pPr marL="1257300" lvl="2" indent="-342900">
              <a:buFont typeface="Arial" panose="020B0604020202020204" pitchFamily="34" charset="0"/>
              <a:buChar char="•"/>
            </a:pPr>
            <a:r>
              <a:rPr lang="en-US" sz="2400" dirty="0" smtClean="0"/>
              <a:t>Integrations </a:t>
            </a:r>
            <a:r>
              <a:rPr lang="en-US" sz="2400" dirty="0"/>
              <a:t>with web services (e.g., Twitter, </a:t>
            </a:r>
            <a:r>
              <a:rPr lang="en-US" sz="2400" dirty="0" err="1"/>
              <a:t>Twilio</a:t>
            </a:r>
            <a:r>
              <a:rPr lang="en-US" sz="2400" dirty="0"/>
              <a:t>), allowing triggers and notifications based on data conditions</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b="1" dirty="0"/>
              <a:t>Open Source and Extensible:</a:t>
            </a:r>
            <a:r>
              <a:rPr lang="en-US" sz="2400" dirty="0"/>
              <a:t> </a:t>
            </a:r>
            <a:endParaRPr lang="en-US" sz="2400" dirty="0" smtClean="0"/>
          </a:p>
          <a:p>
            <a:pPr marL="1257300" lvl="2" indent="-342900">
              <a:buFont typeface="Arial" panose="020B0604020202020204" pitchFamily="34" charset="0"/>
              <a:buChar char="•"/>
            </a:pPr>
            <a:endParaRPr lang="en-US" sz="2400" dirty="0"/>
          </a:p>
          <a:p>
            <a:pPr marL="1257300" lvl="2" indent="-342900">
              <a:buFont typeface="Arial" panose="020B0604020202020204" pitchFamily="34" charset="0"/>
              <a:buChar char="•"/>
            </a:pPr>
            <a:r>
              <a:rPr lang="en-US" sz="2400" dirty="0" err="1" smtClean="0"/>
              <a:t>ThingSpeak</a:t>
            </a:r>
            <a:r>
              <a:rPr lang="en-US" sz="2400" dirty="0" smtClean="0"/>
              <a:t> </a:t>
            </a:r>
            <a:r>
              <a:rPr lang="en-US" sz="2400" dirty="0"/>
              <a:t>encourages custom plugins and integrations for specific </a:t>
            </a:r>
            <a:r>
              <a:rPr lang="en-US" sz="2400" dirty="0" err="1"/>
              <a:t>IoT</a:t>
            </a:r>
            <a:r>
              <a:rPr lang="en-US" sz="2400" dirty="0"/>
              <a:t> use cases, supporting innovation and collaborative development.</a:t>
            </a:r>
            <a:endParaRPr lang="en-US" sz="2400" b="0" i="0" dirty="0">
              <a:effectLst/>
            </a:endParaRPr>
          </a:p>
        </p:txBody>
      </p:sp>
    </p:spTree>
    <p:extLst>
      <p:ext uri="{BB962C8B-B14F-4D97-AF65-F5344CB8AC3E}">
        <p14:creationId xmlns:p14="http://schemas.microsoft.com/office/powerpoint/2010/main" val="4223521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p:nvPr/>
        </p:nvSpPr>
        <p:spPr>
          <a:xfrm>
            <a:off x="101376" y="70778"/>
            <a:ext cx="11994814" cy="461665"/>
          </a:xfrm>
          <a:prstGeom prst="rect">
            <a:avLst/>
          </a:prstGeom>
        </p:spPr>
        <p:txBody>
          <a:bodyPr wrap="square">
            <a:spAutoFit/>
          </a:bodyPr>
          <a:lstStyle/>
          <a:p>
            <a:r>
              <a:rPr lang="en-US" sz="2400" b="1" dirty="0"/>
              <a:t>Core Components of </a:t>
            </a:r>
            <a:r>
              <a:rPr lang="en-US" sz="2400" b="1" dirty="0" err="1" smtClean="0"/>
              <a:t>ThingSpeak</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2163233400"/>
              </p:ext>
            </p:extLst>
          </p:nvPr>
        </p:nvGraphicFramePr>
        <p:xfrm>
          <a:off x="225468" y="719666"/>
          <a:ext cx="11774466" cy="4754880"/>
        </p:xfrm>
        <a:graphic>
          <a:graphicData uri="http://schemas.openxmlformats.org/drawingml/2006/table">
            <a:tbl>
              <a:tblPr firstRow="1" bandRow="1">
                <a:tableStyleId>{5C22544A-7EE6-4342-B048-85BDC9FD1C3A}</a:tableStyleId>
              </a:tblPr>
              <a:tblGrid>
                <a:gridCol w="2129425">
                  <a:extLst>
                    <a:ext uri="{9D8B030D-6E8A-4147-A177-3AD203B41FA5}">
                      <a16:colId xmlns:a16="http://schemas.microsoft.com/office/drawing/2014/main" val="1083416341"/>
                    </a:ext>
                  </a:extLst>
                </a:gridCol>
                <a:gridCol w="9645041">
                  <a:extLst>
                    <a:ext uri="{9D8B030D-6E8A-4147-A177-3AD203B41FA5}">
                      <a16:colId xmlns:a16="http://schemas.microsoft.com/office/drawing/2014/main" val="3007131857"/>
                    </a:ext>
                  </a:extLst>
                </a:gridCol>
              </a:tblGrid>
              <a:tr h="370840">
                <a:tc>
                  <a:txBody>
                    <a:bodyPr/>
                    <a:lstStyle/>
                    <a:p>
                      <a:r>
                        <a:rPr lang="en-US" sz="2400" dirty="0"/>
                        <a:t>Component</a:t>
                      </a:r>
                    </a:p>
                  </a:txBody>
                  <a:tcPr anchor="ctr"/>
                </a:tc>
                <a:tc>
                  <a:txBody>
                    <a:bodyPr/>
                    <a:lstStyle/>
                    <a:p>
                      <a:r>
                        <a:rPr lang="en-US" sz="2400"/>
                        <a:t>Description</a:t>
                      </a:r>
                    </a:p>
                  </a:txBody>
                  <a:tcPr anchor="ctr"/>
                </a:tc>
                <a:extLst>
                  <a:ext uri="{0D108BD9-81ED-4DB2-BD59-A6C34878D82A}">
                    <a16:rowId xmlns:a16="http://schemas.microsoft.com/office/drawing/2014/main" val="937674669"/>
                  </a:ext>
                </a:extLst>
              </a:tr>
              <a:tr h="370840">
                <a:tc>
                  <a:txBody>
                    <a:bodyPr/>
                    <a:lstStyle/>
                    <a:p>
                      <a:r>
                        <a:rPr lang="en-US" sz="2400" b="1" dirty="0"/>
                        <a:t>Channel</a:t>
                      </a:r>
                      <a:endParaRPr lang="en-US" sz="2400" dirty="0"/>
                    </a:p>
                  </a:txBody>
                  <a:tcPr anchor="ctr"/>
                </a:tc>
                <a:tc>
                  <a:txBody>
                    <a:bodyPr/>
                    <a:lstStyle/>
                    <a:p>
                      <a:r>
                        <a:rPr lang="en-US" sz="2400"/>
                        <a:t>A virtual container where your data is stored. Each IoT project usually has one channel.</a:t>
                      </a:r>
                    </a:p>
                  </a:txBody>
                  <a:tcPr anchor="ctr"/>
                </a:tc>
                <a:extLst>
                  <a:ext uri="{0D108BD9-81ED-4DB2-BD59-A6C34878D82A}">
                    <a16:rowId xmlns:a16="http://schemas.microsoft.com/office/drawing/2014/main" val="493536345"/>
                  </a:ext>
                </a:extLst>
              </a:tr>
              <a:tr h="370840">
                <a:tc>
                  <a:txBody>
                    <a:bodyPr/>
                    <a:lstStyle/>
                    <a:p>
                      <a:r>
                        <a:rPr lang="en-US" sz="2400" b="1" dirty="0"/>
                        <a:t>Field</a:t>
                      </a:r>
                      <a:endParaRPr lang="en-US" sz="2400" dirty="0"/>
                    </a:p>
                  </a:txBody>
                  <a:tcPr anchor="ctr"/>
                </a:tc>
                <a:tc>
                  <a:txBody>
                    <a:bodyPr/>
                    <a:lstStyle/>
                    <a:p>
                      <a:r>
                        <a:rPr lang="en-US" sz="2400" dirty="0"/>
                        <a:t>Each channel has up to 8 data fields. Each field stores a specific type of data (e.g., temperature, humidity, LDR).</a:t>
                      </a:r>
                    </a:p>
                  </a:txBody>
                  <a:tcPr anchor="ctr"/>
                </a:tc>
                <a:extLst>
                  <a:ext uri="{0D108BD9-81ED-4DB2-BD59-A6C34878D82A}">
                    <a16:rowId xmlns:a16="http://schemas.microsoft.com/office/drawing/2014/main" val="2384131694"/>
                  </a:ext>
                </a:extLst>
              </a:tr>
              <a:tr h="370840">
                <a:tc>
                  <a:txBody>
                    <a:bodyPr/>
                    <a:lstStyle/>
                    <a:p>
                      <a:r>
                        <a:rPr lang="en-US" sz="2400" b="1"/>
                        <a:t>Channel ID</a:t>
                      </a:r>
                      <a:endParaRPr lang="en-US" sz="2400"/>
                    </a:p>
                  </a:txBody>
                  <a:tcPr anchor="ctr"/>
                </a:tc>
                <a:tc>
                  <a:txBody>
                    <a:bodyPr/>
                    <a:lstStyle/>
                    <a:p>
                      <a:r>
                        <a:rPr lang="en-US" sz="2400" dirty="0"/>
                        <a:t>A unique number assigned to your channel — used to send and read data.</a:t>
                      </a:r>
                    </a:p>
                  </a:txBody>
                  <a:tcPr anchor="ctr"/>
                </a:tc>
                <a:extLst>
                  <a:ext uri="{0D108BD9-81ED-4DB2-BD59-A6C34878D82A}">
                    <a16:rowId xmlns:a16="http://schemas.microsoft.com/office/drawing/2014/main" val="3933263001"/>
                  </a:ext>
                </a:extLst>
              </a:tr>
              <a:tr h="370840">
                <a:tc>
                  <a:txBody>
                    <a:bodyPr/>
                    <a:lstStyle/>
                    <a:p>
                      <a:r>
                        <a:rPr lang="en-US" sz="2400" b="1"/>
                        <a:t>Write API Key</a:t>
                      </a:r>
                      <a:endParaRPr lang="en-US" sz="2400"/>
                    </a:p>
                  </a:txBody>
                  <a:tcPr anchor="ctr"/>
                </a:tc>
                <a:tc>
                  <a:txBody>
                    <a:bodyPr/>
                    <a:lstStyle/>
                    <a:p>
                      <a:r>
                        <a:rPr lang="en-US" sz="2400" dirty="0"/>
                        <a:t>A secret key used to send data </a:t>
                      </a:r>
                      <a:r>
                        <a:rPr lang="en-US" sz="2400" b="1" dirty="0"/>
                        <a:t>to</a:t>
                      </a:r>
                      <a:r>
                        <a:rPr lang="en-US" sz="2400" dirty="0"/>
                        <a:t> the channel.</a:t>
                      </a:r>
                    </a:p>
                  </a:txBody>
                  <a:tcPr anchor="ctr"/>
                </a:tc>
                <a:extLst>
                  <a:ext uri="{0D108BD9-81ED-4DB2-BD59-A6C34878D82A}">
                    <a16:rowId xmlns:a16="http://schemas.microsoft.com/office/drawing/2014/main" val="4245190360"/>
                  </a:ext>
                </a:extLst>
              </a:tr>
              <a:tr h="370840">
                <a:tc>
                  <a:txBody>
                    <a:bodyPr/>
                    <a:lstStyle/>
                    <a:p>
                      <a:r>
                        <a:rPr lang="en-US" sz="2400" b="1"/>
                        <a:t>Read API Key</a:t>
                      </a:r>
                      <a:endParaRPr lang="en-US" sz="2400"/>
                    </a:p>
                  </a:txBody>
                  <a:tcPr anchor="ctr"/>
                </a:tc>
                <a:tc>
                  <a:txBody>
                    <a:bodyPr/>
                    <a:lstStyle/>
                    <a:p>
                      <a:r>
                        <a:rPr lang="en-US" sz="2400" dirty="0"/>
                        <a:t>A key used to read data </a:t>
                      </a:r>
                      <a:r>
                        <a:rPr lang="en-US" sz="2400" b="1" dirty="0"/>
                        <a:t>from</a:t>
                      </a:r>
                      <a:r>
                        <a:rPr lang="en-US" sz="2400" dirty="0"/>
                        <a:t> the channel (for dashboards, apps, etc.).</a:t>
                      </a:r>
                    </a:p>
                  </a:txBody>
                  <a:tcPr anchor="ctr"/>
                </a:tc>
                <a:extLst>
                  <a:ext uri="{0D108BD9-81ED-4DB2-BD59-A6C34878D82A}">
                    <a16:rowId xmlns:a16="http://schemas.microsoft.com/office/drawing/2014/main" val="3664869390"/>
                  </a:ext>
                </a:extLst>
              </a:tr>
              <a:tr h="390140">
                <a:tc>
                  <a:txBody>
                    <a:bodyPr/>
                    <a:lstStyle/>
                    <a:p>
                      <a:r>
                        <a:rPr lang="en-US" sz="2400" b="1"/>
                        <a:t>Feeds</a:t>
                      </a:r>
                      <a:endParaRPr lang="en-US" sz="2400"/>
                    </a:p>
                  </a:txBody>
                  <a:tcPr anchor="ctr"/>
                </a:tc>
                <a:tc>
                  <a:txBody>
                    <a:bodyPr/>
                    <a:lstStyle/>
                    <a:p>
                      <a:r>
                        <a:rPr lang="en-US" sz="2400" dirty="0"/>
                        <a:t>Each data entry (timestamp + field values) is called a feed.</a:t>
                      </a:r>
                    </a:p>
                  </a:txBody>
                  <a:tcPr anchor="ctr"/>
                </a:tc>
                <a:extLst>
                  <a:ext uri="{0D108BD9-81ED-4DB2-BD59-A6C34878D82A}">
                    <a16:rowId xmlns:a16="http://schemas.microsoft.com/office/drawing/2014/main" val="3736210040"/>
                  </a:ext>
                </a:extLst>
              </a:tr>
              <a:tr h="370840">
                <a:tc>
                  <a:txBody>
                    <a:bodyPr/>
                    <a:lstStyle/>
                    <a:p>
                      <a:r>
                        <a:rPr lang="en-US" sz="2400" b="1"/>
                        <a:t>Public/Private Channels</a:t>
                      </a:r>
                      <a:endParaRPr lang="en-US" sz="2400"/>
                    </a:p>
                  </a:txBody>
                  <a:tcPr anchor="ctr"/>
                </a:tc>
                <a:tc>
                  <a:txBody>
                    <a:bodyPr/>
                    <a:lstStyle/>
                    <a:p>
                      <a:r>
                        <a:rPr lang="en-US" sz="2400" dirty="0"/>
                        <a:t>Channels can be made public (for anyone to view) or private (only with API key).</a:t>
                      </a:r>
                    </a:p>
                  </a:txBody>
                  <a:tcPr anchor="ctr"/>
                </a:tc>
                <a:extLst>
                  <a:ext uri="{0D108BD9-81ED-4DB2-BD59-A6C34878D82A}">
                    <a16:rowId xmlns:a16="http://schemas.microsoft.com/office/drawing/2014/main" val="4045280110"/>
                  </a:ext>
                </a:extLst>
              </a:tr>
            </a:tbl>
          </a:graphicData>
        </a:graphic>
      </p:graphicFrame>
    </p:spTree>
    <p:extLst>
      <p:ext uri="{BB962C8B-B14F-4D97-AF65-F5344CB8AC3E}">
        <p14:creationId xmlns:p14="http://schemas.microsoft.com/office/powerpoint/2010/main" val="1130804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92552" y="55811"/>
            <a:ext cx="11936610"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Workflow: Creating and Using Channels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Sign up on </a:t>
            </a:r>
            <a:r>
              <a:rPr kumimoji="0" lang="en-US" altLang="en-US" sz="2400" b="1" i="0" u="none" strike="noStrike" cap="none" normalizeH="0" baseline="0" dirty="0" err="1" smtClean="0">
                <a:ln>
                  <a:noFill/>
                </a:ln>
                <a:solidFill>
                  <a:schemeClr val="tx1"/>
                </a:solidFill>
                <a:effectLst/>
              </a:rPr>
              <a:t>ThingSpeak</a:t>
            </a:r>
            <a:r>
              <a:rPr kumimoji="0" lang="en-US" altLang="en-US" sz="2400" b="1" i="0" u="none" strike="noStrike" cap="none" normalizeH="0" baseline="0" dirty="0" smtClean="0">
                <a:ln>
                  <a:noFill/>
                </a:ln>
                <a:solidFill>
                  <a:schemeClr val="tx1"/>
                </a:solidFill>
                <a:effectLst/>
              </a:rPr>
              <a:t> and create a channel: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Assign a name, description, and define field names based on what your device will send (e.g., "Temperature", "Humidity").</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Configure your device/software to POST data: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Use the channel's Write API key and construct the update request (e.g., via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HTTP api.thingspeak.com/</a:t>
            </a:r>
            <a:r>
              <a:rPr kumimoji="0" lang="en-US" altLang="en-US" sz="2400" b="0" i="0" u="none" strike="noStrike" cap="none" normalizeH="0" baseline="0" dirty="0" err="1" smtClean="0">
                <a:ln>
                  <a:noFill/>
                </a:ln>
                <a:solidFill>
                  <a:schemeClr val="tx1"/>
                </a:solidFill>
                <a:effectLst/>
              </a:rPr>
              <a:t>update?api_key</a:t>
            </a:r>
            <a:r>
              <a:rPr kumimoji="0" lang="en-US" altLang="en-US" sz="2400" b="0" i="0" u="none" strike="noStrike" cap="none" normalizeH="0" baseline="0" dirty="0" smtClean="0">
                <a:ln>
                  <a:noFill/>
                </a:ln>
                <a:solidFill>
                  <a:schemeClr val="tx1"/>
                </a:solidFill>
                <a:effectLst/>
              </a:rPr>
              <a:t>=YOUR_KEY&amp;field1=value1). Send single data points or batches.</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View data instantly: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err="1" smtClean="0">
                <a:ln>
                  <a:noFill/>
                </a:ln>
                <a:solidFill>
                  <a:schemeClr val="tx1"/>
                </a:solidFill>
                <a:effectLst/>
              </a:rPr>
              <a:t>ThingSpeak</a:t>
            </a:r>
            <a:r>
              <a:rPr kumimoji="0" lang="en-US" altLang="en-US" sz="2400" b="0" i="0" u="none" strike="noStrike" cap="none" normalizeH="0" baseline="0" dirty="0" smtClean="0">
                <a:ln>
                  <a:noFill/>
                </a:ln>
                <a:solidFill>
                  <a:schemeClr val="tx1"/>
                </a:solidFill>
                <a:effectLst/>
              </a:rPr>
              <a:t> displays live charts and visualizations for all fields; historical data can be explored and exported for analysis.</a:t>
            </a:r>
          </a:p>
        </p:txBody>
      </p:sp>
    </p:spTree>
    <p:extLst>
      <p:ext uri="{BB962C8B-B14F-4D97-AF65-F5344CB8AC3E}">
        <p14:creationId xmlns:p14="http://schemas.microsoft.com/office/powerpoint/2010/main" val="645716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1;p1"/>
          <p:cNvPicPr preferRelativeResize="0"/>
          <p:nvPr/>
        </p:nvPicPr>
        <p:blipFill rotWithShape="1">
          <a:blip r:embed="rId2">
            <a:alphaModFix/>
          </a:blip>
          <a:srcRect/>
          <a:stretch/>
        </p:blipFill>
        <p:spPr>
          <a:xfrm>
            <a:off x="11251678" y="9510"/>
            <a:ext cx="907142" cy="473264"/>
          </a:xfrm>
          <a:prstGeom prst="rect">
            <a:avLst/>
          </a:prstGeom>
          <a:noFill/>
          <a:ln>
            <a:noFill/>
          </a:ln>
        </p:spPr>
      </p:pic>
      <p:sp>
        <p:nvSpPr>
          <p:cNvPr id="12" name="Google Shape;93;p1"/>
          <p:cNvSpPr txBox="1"/>
          <p:nvPr/>
        </p:nvSpPr>
        <p:spPr>
          <a:xfrm>
            <a:off x="2555308" y="6523738"/>
            <a:ext cx="7241436"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err="1">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Tektork</a:t>
            </a:r>
            <a:r>
              <a:rPr lang="en-US"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Private Limited, </a:t>
            </a:r>
            <a:r>
              <a:rPr lang="en-US" sz="1600" b="1" dirty="0" smtClean="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rPr>
              <a:t> Coimbatore</a:t>
            </a:r>
            <a:endParaRPr sz="1600" b="1" dirty="0">
              <a:solidFill>
                <a:schemeClr val="accent1">
                  <a:lumMod val="75000"/>
                </a:schemeClr>
              </a:solidFill>
              <a:effectLst>
                <a:outerShdw blurRad="38100" dist="38100" dir="2700000" algn="tl">
                  <a:srgbClr val="000000">
                    <a:alpha val="43137"/>
                  </a:srgbClr>
                </a:outerShdw>
              </a:effectLst>
              <a:latin typeface="Calibri"/>
              <a:ea typeface="Calibri"/>
              <a:cs typeface="Calibri"/>
              <a:sym typeface="Calibri"/>
            </a:endParaRPr>
          </a:p>
        </p:txBody>
      </p:sp>
      <p:sp>
        <p:nvSpPr>
          <p:cNvPr id="2" name="Rectangle 1"/>
          <p:cNvSpPr>
            <a:spLocks noChangeArrowheads="1"/>
          </p:cNvSpPr>
          <p:nvPr/>
        </p:nvSpPr>
        <p:spPr bwMode="auto">
          <a:xfrm>
            <a:off x="142656" y="58665"/>
            <a:ext cx="1193661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Workflow: Creating and Using Channels Cond..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Read data from channels: </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1" i="0" u="none" strike="noStrike" cap="none" normalizeH="0" baseline="0" dirty="0" smtClean="0">
              <a:ln>
                <a:noFill/>
              </a:ln>
              <a:solidFill>
                <a:schemeClr val="tx1"/>
              </a:solidFill>
              <a:effectLst/>
            </a:endParaRPr>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Devices or users can fetch past/historic data using the Read API key.</a:t>
            </a:r>
          </a:p>
          <a:p>
            <a:pPr marL="800100" lvl="1" indent="-342900" eaLnBrk="0" fontAlgn="base" hangingPunct="0">
              <a:spcBef>
                <a:spcPct val="0"/>
              </a:spcBef>
              <a:spcAft>
                <a:spcPct val="0"/>
              </a:spcAft>
              <a:buFont typeface="Arial" panose="020B0604020202020204" pitchFamily="34" charset="0"/>
              <a:buChar char="•"/>
            </a:pPr>
            <a:endParaRPr kumimoji="0" lang="en-US" altLang="en-US" sz="2400" b="0" i="0" u="none" strike="noStrike" cap="none" normalizeH="0" baseline="0" dirty="0" smtClean="0">
              <a:ln>
                <a:noFill/>
              </a:ln>
              <a:solidFill>
                <a:schemeClr val="tx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smtClean="0">
                <a:ln>
                  <a:noFill/>
                </a:ln>
                <a:solidFill>
                  <a:schemeClr val="tx1"/>
                </a:solidFill>
                <a:effectLst/>
              </a:rPr>
              <a:t>MATLAB analytics in cloud: </a:t>
            </a:r>
          </a:p>
          <a:p>
            <a:pPr marL="1257300" lvl="2" indent="-342900" eaLnBrk="0" fontAlgn="base" hangingPunct="0">
              <a:spcBef>
                <a:spcPct val="0"/>
              </a:spcBef>
              <a:spcAft>
                <a:spcPct val="0"/>
              </a:spcAft>
              <a:buFont typeface="Arial" panose="020B0604020202020204" pitchFamily="34" charset="0"/>
              <a:buChar char="•"/>
            </a:pPr>
            <a:endParaRPr lang="en-US" altLang="en-US" sz="2400" dirty="0"/>
          </a:p>
          <a:p>
            <a:pPr marL="1257300" lvl="2" indent="-3429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rPr>
              <a:t>Run MATLAB scripts directly on your </a:t>
            </a:r>
            <a:r>
              <a:rPr kumimoji="0" lang="en-US" altLang="en-US" sz="2400" b="0" i="0" u="none" strike="noStrike" cap="none" normalizeH="0" baseline="0" dirty="0" err="1" smtClean="0">
                <a:ln>
                  <a:noFill/>
                </a:ln>
                <a:solidFill>
                  <a:schemeClr val="tx1"/>
                </a:solidFill>
                <a:effectLst/>
              </a:rPr>
              <a:t>ThingSpeak</a:t>
            </a:r>
            <a:r>
              <a:rPr kumimoji="0" lang="en-US" altLang="en-US" sz="2400" b="0" i="0" u="none" strike="noStrike" cap="none" normalizeH="0" baseline="0" dirty="0" smtClean="0">
                <a:ln>
                  <a:noFill/>
                </a:ln>
                <a:solidFill>
                  <a:schemeClr val="tx1"/>
                </a:solidFill>
                <a:effectLst/>
              </a:rPr>
              <a:t> data for advanced processing (filtering, event detection, forecasting, etc.).</a:t>
            </a:r>
          </a:p>
        </p:txBody>
      </p:sp>
    </p:spTree>
    <p:extLst>
      <p:ext uri="{BB962C8B-B14F-4D97-AF65-F5344CB8AC3E}">
        <p14:creationId xmlns:p14="http://schemas.microsoft.com/office/powerpoint/2010/main" val="1790942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5331</TotalTime>
  <Words>1174</Words>
  <Application>Microsoft Office PowerPoint</Application>
  <PresentationFormat>Widescreen</PresentationFormat>
  <Paragraphs>287</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Black</vt:lpstr>
      <vt:lpstr>Bookman Old Style</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428</cp:revision>
  <dcterms:created xsi:type="dcterms:W3CDTF">2025-08-06T06:19:37Z</dcterms:created>
  <dcterms:modified xsi:type="dcterms:W3CDTF">2025-10-08T20:00:04Z</dcterms:modified>
</cp:coreProperties>
</file>